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43891200" cy="32918400"/>
  <p:notesSz cx="6888163" cy="10018713"/>
  <p:defaultText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77AD"/>
    <a:srgbClr val="6C548A"/>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60" autoAdjust="0"/>
    <p:restoredTop sz="94676" autoAdjust="0"/>
  </p:normalViewPr>
  <p:slideViewPr>
    <p:cSldViewPr>
      <p:cViewPr varScale="1">
        <p:scale>
          <a:sx n="19" d="100"/>
          <a:sy n="19" d="100"/>
        </p:scale>
        <p:origin x="1794" y="84"/>
      </p:cViewPr>
      <p:guideLst>
        <p:guide orient="horz" pos="10368"/>
        <p:guide pos="13824"/>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4" d="100"/>
          <a:sy n="54" d="100"/>
        </p:scale>
        <p:origin x="2874" y="96"/>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B2CEB3D-FAD4-48DD-9A30-8F4A87C15486}"/>
              </a:ext>
            </a:extLst>
          </p:cNvPr>
          <p:cNvSpPr>
            <a:spLocks noGrp="1"/>
          </p:cNvSpPr>
          <p:nvPr>
            <p:ph type="hdr" sz="quarter"/>
          </p:nvPr>
        </p:nvSpPr>
        <p:spPr>
          <a:xfrm>
            <a:off x="0" y="0"/>
            <a:ext cx="2985079" cy="501621"/>
          </a:xfrm>
          <a:prstGeom prst="rect">
            <a:avLst/>
          </a:prstGeom>
        </p:spPr>
        <p:txBody>
          <a:bodyPr vert="horz" lIns="91440" tIns="45720" rIns="91440" bIns="45720" rtlCol="0"/>
          <a:lstStyle>
            <a:lvl1pPr algn="l">
              <a:defRPr sz="1200"/>
            </a:lvl1pPr>
          </a:lstStyle>
          <a:p>
            <a:endParaRPr lang="x-none"/>
          </a:p>
        </p:txBody>
      </p:sp>
      <p:sp>
        <p:nvSpPr>
          <p:cNvPr id="3" name="Date Placeholder 2">
            <a:extLst>
              <a:ext uri="{FF2B5EF4-FFF2-40B4-BE49-F238E27FC236}">
                <a16:creationId xmlns:a16="http://schemas.microsoft.com/office/drawing/2014/main" id="{9D5A1EB9-07B4-4EE3-9E8F-B3224AE2D70E}"/>
              </a:ext>
            </a:extLst>
          </p:cNvPr>
          <p:cNvSpPr>
            <a:spLocks noGrp="1"/>
          </p:cNvSpPr>
          <p:nvPr>
            <p:ph type="dt" sz="quarter" idx="1"/>
          </p:nvPr>
        </p:nvSpPr>
        <p:spPr>
          <a:xfrm>
            <a:off x="3901523" y="0"/>
            <a:ext cx="2985079" cy="501621"/>
          </a:xfrm>
          <a:prstGeom prst="rect">
            <a:avLst/>
          </a:prstGeom>
        </p:spPr>
        <p:txBody>
          <a:bodyPr vert="horz" lIns="91440" tIns="45720" rIns="91440" bIns="45720" rtlCol="0"/>
          <a:lstStyle>
            <a:lvl1pPr algn="r">
              <a:defRPr sz="1200"/>
            </a:lvl1pPr>
          </a:lstStyle>
          <a:p>
            <a:fld id="{4C00646D-C929-4F7A-9730-ABADEBE63B4F}" type="datetimeFigureOut">
              <a:rPr lang="x-none" smtClean="0"/>
              <a:t>3/23/2020</a:t>
            </a:fld>
            <a:endParaRPr lang="x-none"/>
          </a:p>
        </p:txBody>
      </p:sp>
      <p:sp>
        <p:nvSpPr>
          <p:cNvPr id="4" name="Footer Placeholder 3">
            <a:extLst>
              <a:ext uri="{FF2B5EF4-FFF2-40B4-BE49-F238E27FC236}">
                <a16:creationId xmlns:a16="http://schemas.microsoft.com/office/drawing/2014/main" id="{A89A5507-F024-4011-9EFF-7F695566CB6D}"/>
              </a:ext>
            </a:extLst>
          </p:cNvPr>
          <p:cNvSpPr>
            <a:spLocks noGrp="1"/>
          </p:cNvSpPr>
          <p:nvPr>
            <p:ph type="ftr" sz="quarter" idx="2"/>
          </p:nvPr>
        </p:nvSpPr>
        <p:spPr>
          <a:xfrm>
            <a:off x="0" y="9517094"/>
            <a:ext cx="2985079" cy="501620"/>
          </a:xfrm>
          <a:prstGeom prst="rect">
            <a:avLst/>
          </a:prstGeom>
        </p:spPr>
        <p:txBody>
          <a:bodyPr vert="horz" lIns="91440" tIns="45720" rIns="91440" bIns="45720" rtlCol="0" anchor="b"/>
          <a:lstStyle>
            <a:lvl1pPr algn="l">
              <a:defRPr sz="1200"/>
            </a:lvl1pPr>
          </a:lstStyle>
          <a:p>
            <a:endParaRPr lang="x-none"/>
          </a:p>
        </p:txBody>
      </p:sp>
      <p:sp>
        <p:nvSpPr>
          <p:cNvPr id="5" name="Slide Number Placeholder 4">
            <a:extLst>
              <a:ext uri="{FF2B5EF4-FFF2-40B4-BE49-F238E27FC236}">
                <a16:creationId xmlns:a16="http://schemas.microsoft.com/office/drawing/2014/main" id="{4C6FD4C0-BB8B-43F1-9E14-9461504A1511}"/>
              </a:ext>
            </a:extLst>
          </p:cNvPr>
          <p:cNvSpPr>
            <a:spLocks noGrp="1"/>
          </p:cNvSpPr>
          <p:nvPr>
            <p:ph type="sldNum" sz="quarter" idx="3"/>
          </p:nvPr>
        </p:nvSpPr>
        <p:spPr>
          <a:xfrm>
            <a:off x="3901523" y="9517094"/>
            <a:ext cx="2985079" cy="501620"/>
          </a:xfrm>
          <a:prstGeom prst="rect">
            <a:avLst/>
          </a:prstGeom>
        </p:spPr>
        <p:txBody>
          <a:bodyPr vert="horz" lIns="91440" tIns="45720" rIns="91440" bIns="45720" rtlCol="0" anchor="b"/>
          <a:lstStyle>
            <a:lvl1pPr algn="r">
              <a:defRPr sz="1200"/>
            </a:lvl1pPr>
          </a:lstStyle>
          <a:p>
            <a:fld id="{776038ED-3DFF-4CBD-9DED-8CAE9300CBAA}" type="slidenum">
              <a:rPr lang="x-none" smtClean="0"/>
              <a:t>‹#›</a:t>
            </a:fld>
            <a:endParaRPr lang="x-none"/>
          </a:p>
        </p:txBody>
      </p:sp>
    </p:spTree>
    <p:extLst>
      <p:ext uri="{BB962C8B-B14F-4D97-AF65-F5344CB8AC3E}">
        <p14:creationId xmlns:p14="http://schemas.microsoft.com/office/powerpoint/2010/main" val="2614648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5" name="Rectangle 14"/>
          <p:cNvSpPr/>
          <p:nvPr userDrawn="1"/>
        </p:nvSpPr>
        <p:spPr>
          <a:xfrm>
            <a:off x="4315968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6" name="Rectangle 15"/>
          <p:cNvSpPr/>
          <p:nvPr userDrawn="1"/>
        </p:nvSpPr>
        <p:spPr>
          <a:xfrm>
            <a:off x="0" y="0"/>
            <a:ext cx="731520" cy="32918400"/>
          </a:xfrm>
          <a:prstGeom prst="rect">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7" name="Rectangle 16"/>
          <p:cNvSpPr/>
          <p:nvPr userDrawn="1"/>
        </p:nvSpPr>
        <p:spPr>
          <a:xfrm>
            <a:off x="0" y="0"/>
            <a:ext cx="43891200" cy="41148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8" name="Rectangle 17"/>
          <p:cNvSpPr/>
          <p:nvPr userDrawn="1"/>
        </p:nvSpPr>
        <p:spPr>
          <a:xfrm>
            <a:off x="0" y="28803600"/>
            <a:ext cx="43891200" cy="4114800"/>
          </a:xfrm>
          <a:prstGeom prst="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endParaRPr lang="en-US" dirty="0"/>
          </a:p>
        </p:txBody>
      </p:sp>
      <p:sp>
        <p:nvSpPr>
          <p:cNvPr id="11" name="Instructions"/>
          <p:cNvSpPr/>
          <p:nvPr userDrawn="1"/>
        </p:nvSpPr>
        <p:spPr>
          <a:xfrm>
            <a:off x="-10515600" y="0"/>
            <a:ext cx="96012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21" tIns="171421" rIns="171421" bIns="171421"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This poster template is 36” high by 48” wide. It can be used to print a Tri-Fold poster with 12” wings.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Placeholders</a:t>
            </a:r>
            <a:r>
              <a:rPr sz="7200" dirty="0">
                <a:solidFill>
                  <a:srgbClr val="7F7F7F"/>
                </a:solidFill>
                <a:latin typeface="Calibri" pitchFamily="34" charset="0"/>
                <a:cs typeface="Calibri" panose="020F0502020204030204" pitchFamily="34" charset="0"/>
              </a:rPr>
              <a:t>:</a:t>
            </a:r>
          </a:p>
          <a:p>
            <a:pPr lvl="0">
              <a:spcBef>
                <a:spcPts val="0"/>
              </a:spcBef>
              <a:spcAft>
                <a:spcPts val="1800"/>
              </a:spcAft>
            </a:pPr>
            <a:r>
              <a:rPr sz="4900" dirty="0">
                <a:solidFill>
                  <a:srgbClr val="7F7F7F"/>
                </a:solidFill>
                <a:latin typeface="Calibri" pitchFamily="34" charset="0"/>
                <a:cs typeface="Calibri" panose="020F0502020204030204" pitchFamily="34" charset="0"/>
              </a:rPr>
              <a:t>The </a:t>
            </a:r>
            <a:r>
              <a:rPr lang="en-US" sz="4900" dirty="0">
                <a:solidFill>
                  <a:srgbClr val="7F7F7F"/>
                </a:solidFill>
                <a:latin typeface="Calibri" pitchFamily="34" charset="0"/>
                <a:cs typeface="Calibri" panose="020F0502020204030204" pitchFamily="34" charset="0"/>
              </a:rPr>
              <a:t>various elements included</a:t>
            </a:r>
            <a:r>
              <a:rPr sz="4900" dirty="0">
                <a:solidFill>
                  <a:srgbClr val="7F7F7F"/>
                </a:solidFill>
                <a:latin typeface="Calibri" pitchFamily="34" charset="0"/>
                <a:cs typeface="Calibri" panose="020F0502020204030204" pitchFamily="34" charset="0"/>
              </a:rPr>
              <a:t> in this </a:t>
            </a:r>
            <a:r>
              <a:rPr lang="en-US" sz="4900" dirty="0">
                <a:solidFill>
                  <a:srgbClr val="7F7F7F"/>
                </a:solidFill>
                <a:latin typeface="Calibri" pitchFamily="34" charset="0"/>
                <a:cs typeface="Calibri" panose="020F0502020204030204" pitchFamily="34" charset="0"/>
              </a:rPr>
              <a:t>poster are ones</a:t>
            </a:r>
            <a:r>
              <a:rPr lang="en-US" sz="4900" baseline="0" dirty="0">
                <a:solidFill>
                  <a:srgbClr val="7F7F7F"/>
                </a:solidFill>
                <a:latin typeface="Calibri" pitchFamily="34" charset="0"/>
                <a:cs typeface="Calibri" panose="020F0502020204030204" pitchFamily="34" charset="0"/>
              </a:rPr>
              <a:t> we often see in medical, research, and scientific posters.</a:t>
            </a:r>
            <a:r>
              <a:rPr sz="4900" dirty="0">
                <a:solidFill>
                  <a:srgbClr val="7F7F7F"/>
                </a:solidFill>
                <a:latin typeface="Calibri" pitchFamily="34" charset="0"/>
                <a:cs typeface="Calibri" panose="020F0502020204030204" pitchFamily="34" charset="0"/>
              </a:rPr>
              <a:t> </a:t>
            </a:r>
            <a:r>
              <a:rPr lang="en-US" sz="4900" dirty="0">
                <a:solidFill>
                  <a:srgbClr val="7F7F7F"/>
                </a:solidFill>
                <a:latin typeface="Calibri" pitchFamily="34" charset="0"/>
                <a:cs typeface="Calibri" panose="020F0502020204030204" pitchFamily="34" charset="0"/>
              </a:rPr>
              <a:t>Feel</a:t>
            </a:r>
            <a:r>
              <a:rPr lang="en-US" sz="4900" baseline="0" dirty="0">
                <a:solidFill>
                  <a:srgbClr val="7F7F7F"/>
                </a:solidFill>
                <a:latin typeface="Calibri" pitchFamily="34" charset="0"/>
                <a:cs typeface="Calibri" panose="020F0502020204030204" pitchFamily="34" charset="0"/>
              </a:rPr>
              <a:t> free to edit, move,  add, and delete items, or change the layout to suit your needs. Always check with your conference organizer for specific requirements.</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You can place digital photos or logo art in your poster file by selecting the </a:t>
            </a:r>
            <a:r>
              <a:rPr lang="en-US" sz="4900" b="1" dirty="0">
                <a:solidFill>
                  <a:srgbClr val="7F7F7F"/>
                </a:solidFill>
                <a:latin typeface="Calibri" pitchFamily="34" charset="0"/>
                <a:cs typeface="Calibri" panose="020F0502020204030204" pitchFamily="34" charset="0"/>
              </a:rPr>
              <a:t>Insert, Picture</a:t>
            </a:r>
            <a:r>
              <a:rPr lang="en-US" sz="4900"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0" b="1" dirty="0">
                <a:solidFill>
                  <a:srgbClr val="7F7F7F"/>
                </a:solidFill>
                <a:latin typeface="Calibri" pitchFamily="34" charset="0"/>
                <a:cs typeface="Calibri" panose="020F0502020204030204" pitchFamily="34" charset="0"/>
              </a:rPr>
              <a:t>150-200 pixels per inch in their final printed size</a:t>
            </a:r>
            <a:r>
              <a:rPr lang="en-US" sz="4900" dirty="0">
                <a:solidFill>
                  <a:srgbClr val="7F7F7F"/>
                </a:solidFill>
                <a:latin typeface="Calibri" pitchFamily="34" charset="0"/>
                <a:cs typeface="Calibri" panose="020F0502020204030204" pitchFamily="34" charset="0"/>
              </a:rPr>
              <a:t>. For instance, a 1600 x 1200 pixel</a:t>
            </a:r>
            <a:r>
              <a:rPr lang="en-US" sz="4900" baseline="0" dirty="0">
                <a:solidFill>
                  <a:srgbClr val="7F7F7F"/>
                </a:solidFill>
                <a:latin typeface="Calibri" pitchFamily="34" charset="0"/>
                <a:cs typeface="Calibri" panose="020F0502020204030204" pitchFamily="34" charset="0"/>
              </a:rPr>
              <a:t> photo will usually look fine up to </a:t>
            </a:r>
            <a:r>
              <a:rPr lang="en-US" sz="4900"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If you are laying out a large poster and using half-scale dimensions, be sure to preview your graphics at 200% to see them at their final printed size.</a:t>
            </a:r>
          </a:p>
          <a:p>
            <a:pPr lvl="0">
              <a:spcBef>
                <a:spcPts val="0"/>
              </a:spcBef>
              <a:spcAft>
                <a:spcPts val="1800"/>
              </a:spcAft>
            </a:pPr>
            <a:r>
              <a:rPr lang="en-US" sz="4900" dirty="0">
                <a:solidFill>
                  <a:srgbClr val="7F7F7F"/>
                </a:solidFill>
                <a:latin typeface="Calibri" pitchFamily="34" charset="0"/>
                <a:cs typeface="Calibri" panose="020F0502020204030204" pitchFamily="34" charset="0"/>
              </a:rPr>
              <a:t>Please note that graphics from websites (such as the logo on your hospital's or university's home page) will only be 72dpi and not suitable for printing.</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12" name="Group 11"/>
          <p:cNvGrpSpPr/>
          <p:nvPr userDrawn="1"/>
        </p:nvGrpSpPr>
        <p:grpSpPr>
          <a:xfrm>
            <a:off x="44805600" y="0"/>
            <a:ext cx="9601200" cy="32918400"/>
            <a:chOff x="33832800" y="0"/>
            <a:chExt cx="12801600" cy="43891200"/>
          </a:xfrm>
        </p:grpSpPr>
        <p:sp>
          <p:nvSpPr>
            <p:cNvPr id="13" name="Instructions"/>
            <p:cNvSpPr/>
            <p:nvPr userDrawn="1"/>
          </p:nvSpPr>
          <p:spPr>
            <a:xfrm>
              <a:off x="33832800" y="0"/>
              <a:ext cx="12801600" cy="438912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0"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To change the color theme, select the </a:t>
              </a:r>
              <a:r>
                <a:rPr lang="en-US" sz="4900" b="1" baseline="0" dirty="0">
                  <a:solidFill>
                    <a:schemeClr val="bg1">
                      <a:lumMod val="50000"/>
                    </a:schemeClr>
                  </a:solidFill>
                  <a:latin typeface="Calibri" pitchFamily="34" charset="0"/>
                  <a:cs typeface="Calibri" panose="020F0502020204030204" pitchFamily="34" charset="0"/>
                </a:rPr>
                <a:t>Design</a:t>
              </a:r>
              <a:r>
                <a:rPr lang="en-US" sz="4900" baseline="0" dirty="0">
                  <a:solidFill>
                    <a:schemeClr val="bg1">
                      <a:lumMod val="50000"/>
                    </a:schemeClr>
                  </a:solidFill>
                  <a:latin typeface="Calibri" pitchFamily="34" charset="0"/>
                  <a:cs typeface="Calibri" panose="020F0502020204030204" pitchFamily="34" charset="0"/>
                </a:rPr>
                <a:t> tab, then select the </a:t>
              </a:r>
              <a:r>
                <a:rPr lang="en-US" sz="4900" b="1" baseline="0" dirty="0">
                  <a:solidFill>
                    <a:schemeClr val="bg1">
                      <a:lumMod val="50000"/>
                    </a:schemeClr>
                  </a:solidFill>
                  <a:latin typeface="Calibri" pitchFamily="34" charset="0"/>
                  <a:cs typeface="Calibri" panose="020F0502020204030204" pitchFamily="34" charset="0"/>
                </a:rPr>
                <a:t>Colors</a:t>
              </a:r>
              <a:r>
                <a:rPr lang="en-US" sz="4900"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0"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0" dirty="0">
                  <a:solidFill>
                    <a:schemeClr val="bg1">
                      <a:lumMod val="50000"/>
                    </a:schemeClr>
                  </a:solidFill>
                  <a:latin typeface="Calibri" pitchFamily="34" charset="0"/>
                  <a:cs typeface="Calibri" panose="020F0502020204030204" pitchFamily="34" charset="0"/>
                </a:rPr>
                <a:t>Once your poster file is ready, visit</a:t>
              </a:r>
              <a:r>
                <a:rPr lang="en-US" sz="4900" baseline="0" dirty="0">
                  <a:solidFill>
                    <a:schemeClr val="bg1">
                      <a:lumMod val="50000"/>
                    </a:schemeClr>
                  </a:solidFill>
                  <a:latin typeface="Calibri" pitchFamily="34" charset="0"/>
                  <a:cs typeface="Calibri" panose="020F0502020204030204" pitchFamily="34" charset="0"/>
                </a:rPr>
                <a:t> </a:t>
              </a:r>
              <a:r>
                <a:rPr lang="en-US" sz="4900" b="1" baseline="0" dirty="0">
                  <a:solidFill>
                    <a:schemeClr val="bg1">
                      <a:lumMod val="50000"/>
                    </a:schemeClr>
                  </a:solidFill>
                  <a:latin typeface="Calibri" pitchFamily="34" charset="0"/>
                  <a:cs typeface="Calibri" panose="020F0502020204030204" pitchFamily="34" charset="0"/>
                </a:rPr>
                <a:t>www.genigraphics.com</a:t>
              </a:r>
              <a:r>
                <a:rPr lang="en-US" sz="4900"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0"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0"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0" baseline="0" dirty="0">
                  <a:solidFill>
                    <a:schemeClr val="bg1">
                      <a:lumMod val="50000"/>
                    </a:schemeClr>
                  </a:solidFill>
                  <a:latin typeface="Calibri" pitchFamily="34" charset="0"/>
                  <a:cs typeface="Calibri" panose="020F0502020204030204" pitchFamily="34" charset="0"/>
                </a:rPr>
                <a:t>US and Canada:  1-800-790-4001</a:t>
              </a:r>
              <a:br>
                <a:rPr lang="en-US" sz="4900" baseline="0" dirty="0">
                  <a:solidFill>
                    <a:schemeClr val="bg1">
                      <a:lumMod val="50000"/>
                    </a:schemeClr>
                  </a:solidFill>
                  <a:latin typeface="Calibri" pitchFamily="34" charset="0"/>
                  <a:cs typeface="Calibri" panose="020F0502020204030204" pitchFamily="34" charset="0"/>
                </a:rPr>
              </a:br>
              <a:r>
                <a:rPr lang="en-US" sz="4900"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281342" y="9260274"/>
              <a:ext cx="11904515" cy="10246926"/>
            </a:xfrm>
            <a:prstGeom prst="rect">
              <a:avLst/>
            </a:prstGeom>
          </p:spPr>
        </p:pic>
      </p:grpSp>
      <p:grpSp>
        <p:nvGrpSpPr>
          <p:cNvPr id="8" name="Group 7"/>
          <p:cNvGrpSpPr/>
          <p:nvPr userDrawn="1"/>
        </p:nvGrpSpPr>
        <p:grpSpPr>
          <a:xfrm>
            <a:off x="7033287" y="-1257300"/>
            <a:ext cx="29923713" cy="35653980"/>
            <a:chOff x="7033287" y="-1257300"/>
            <a:chExt cx="29923713" cy="35653980"/>
          </a:xfrm>
        </p:grpSpPr>
        <p:sp>
          <p:nvSpPr>
            <p:cNvPr id="2" name="TextBox 1"/>
            <p:cNvSpPr txBox="1"/>
            <p:nvPr userDrawn="1"/>
          </p:nvSpPr>
          <p:spPr>
            <a:xfrm>
              <a:off x="7033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4" name="Straight Arrow Connector 3"/>
            <p:cNvCxnSpPr/>
            <p:nvPr userDrawn="1"/>
          </p:nvCxnSpPr>
          <p:spPr>
            <a:xfrm>
              <a:off x="109728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userDrawn="1"/>
          </p:nvSpPr>
          <p:spPr>
            <a:xfrm>
              <a:off x="33322287" y="-1247269"/>
              <a:ext cx="3634713" cy="1077218"/>
            </a:xfrm>
            <a:prstGeom prst="rect">
              <a:avLst/>
            </a:prstGeom>
            <a:noFill/>
          </p:spPr>
          <p:txBody>
            <a:bodyPr wrap="none" rtlCol="0">
              <a:spAutoFit/>
            </a:bodyPr>
            <a:lstStyle/>
            <a:p>
              <a:r>
                <a:rPr lang="en-US" dirty="0">
                  <a:solidFill>
                    <a:srgbClr val="7F7F7F"/>
                  </a:solidFill>
                </a:rPr>
                <a:t>Folds here</a:t>
              </a:r>
            </a:p>
          </p:txBody>
        </p:sp>
        <p:cxnSp>
          <p:nvCxnSpPr>
            <p:cNvPr id="20" name="Straight Arrow Connector 19"/>
            <p:cNvCxnSpPr/>
            <p:nvPr userDrawn="1"/>
          </p:nvCxnSpPr>
          <p:spPr>
            <a:xfrm>
              <a:off x="32918400" y="-1257300"/>
              <a:ext cx="0" cy="1097280"/>
            </a:xfrm>
            <a:prstGeom prst="straightConnector1">
              <a:avLst/>
            </a:prstGeom>
            <a:ln w="63500">
              <a:solidFill>
                <a:srgbClr val="7F7F7F"/>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userDrawn="1"/>
          </p:nvSpPr>
          <p:spPr>
            <a:xfrm>
              <a:off x="7033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2" name="Straight Arrow Connector 21"/>
            <p:cNvCxnSpPr/>
            <p:nvPr userDrawn="1"/>
          </p:nvCxnSpPr>
          <p:spPr>
            <a:xfrm>
              <a:off x="109728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sp>
          <p:nvSpPr>
            <p:cNvPr id="23" name="TextBox 22"/>
            <p:cNvSpPr txBox="1"/>
            <p:nvPr userDrawn="1"/>
          </p:nvSpPr>
          <p:spPr>
            <a:xfrm>
              <a:off x="33322287" y="33309431"/>
              <a:ext cx="3634713" cy="1077218"/>
            </a:xfrm>
            <a:prstGeom prst="rect">
              <a:avLst/>
            </a:prstGeom>
            <a:noFill/>
          </p:spPr>
          <p:txBody>
            <a:bodyPr wrap="none" rtlCol="0">
              <a:spAutoFit/>
            </a:bodyPr>
            <a:lstStyle/>
            <a:p>
              <a:r>
                <a:rPr lang="en-US" dirty="0">
                  <a:solidFill>
                    <a:srgbClr val="7F7F7F"/>
                  </a:solidFill>
                </a:rPr>
                <a:t>Folds here</a:t>
              </a:r>
            </a:p>
          </p:txBody>
        </p:sp>
        <p:cxnSp>
          <p:nvCxnSpPr>
            <p:cNvPr id="24" name="Straight Arrow Connector 23"/>
            <p:cNvCxnSpPr/>
            <p:nvPr userDrawn="1"/>
          </p:nvCxnSpPr>
          <p:spPr>
            <a:xfrm>
              <a:off x="32918400" y="33299400"/>
              <a:ext cx="0" cy="1097280"/>
            </a:xfrm>
            <a:prstGeom prst="straightConnector1">
              <a:avLst/>
            </a:prstGeom>
            <a:ln w="63500">
              <a:solidFill>
                <a:srgbClr val="7F7F7F"/>
              </a:solidFill>
              <a:headEnd type="arrow"/>
              <a:tailEnd type="none"/>
            </a:ln>
          </p:spPr>
          <p:style>
            <a:lnRef idx="1">
              <a:schemeClr val="accent1"/>
            </a:lnRef>
            <a:fillRef idx="0">
              <a:schemeClr val="accent1"/>
            </a:fillRef>
            <a:effectRef idx="0">
              <a:schemeClr val="accent1"/>
            </a:effectRef>
            <a:fontRef idx="minor">
              <a:schemeClr val="tx1"/>
            </a:fontRef>
          </p:style>
        </p:cxnSp>
      </p:gr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8404800" y="32613600"/>
            <a:ext cx="5297435" cy="185928"/>
          </a:xfrm>
          <a:prstGeom prst="rect">
            <a:avLst/>
          </a:prstGeom>
        </p:spPr>
      </p:pic>
    </p:spTree>
    <p:extLst>
      <p:ext uri="{BB962C8B-B14F-4D97-AF65-F5344CB8AC3E}">
        <p14:creationId xmlns:p14="http://schemas.microsoft.com/office/powerpoint/2010/main" val="3812944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85D6BDF-9D0E-4E2B-85B8-D8F4790360C9}" type="datetimeFigureOut">
              <a:rPr lang="en-US" smtClean="0"/>
              <a:t>3/23/2020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BB075EA-769C-4ECD-B48E-D6FCDC24F876}" type="slidenum">
              <a:rPr lang="en-US" smtClean="0"/>
              <a:t>‹#›</a:t>
            </a:fld>
            <a:endParaRPr lang="en-US" dirty="0"/>
          </a:p>
        </p:txBody>
      </p:sp>
    </p:spTree>
    <p:extLst>
      <p:ext uri="{BB962C8B-B14F-4D97-AF65-F5344CB8AC3E}">
        <p14:creationId xmlns:p14="http://schemas.microsoft.com/office/powerpoint/2010/main" val="293166510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329128" tIns="164564" rIns="329128" bIns="164564" rtlCol="0" anchor="ctr">
            <a:normAutofit/>
          </a:bodyPr>
          <a:lstStyle/>
          <a:p>
            <a:r>
              <a:rPr lang="en-US" dirty="0"/>
              <a:t>Click to edit Master title style</a:t>
            </a:r>
          </a:p>
        </p:txBody>
      </p:sp>
      <p:sp>
        <p:nvSpPr>
          <p:cNvPr id="3" name="Text Placeholder 2"/>
          <p:cNvSpPr>
            <a:spLocks noGrp="1"/>
          </p:cNvSpPr>
          <p:nvPr>
            <p:ph type="body" idx="1"/>
          </p:nvPr>
        </p:nvSpPr>
        <p:spPr>
          <a:xfrm>
            <a:off x="2194560" y="7680963"/>
            <a:ext cx="39502080" cy="21724623"/>
          </a:xfrm>
          <a:prstGeom prst="rect">
            <a:avLst/>
          </a:prstGeom>
        </p:spPr>
        <p:txBody>
          <a:bodyPr vert="horz" lIns="329128" tIns="164564" rIns="329128" bIns="16456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2194560" y="30510483"/>
            <a:ext cx="10241280" cy="1752600"/>
          </a:xfrm>
          <a:prstGeom prst="rect">
            <a:avLst/>
          </a:prstGeom>
        </p:spPr>
        <p:txBody>
          <a:bodyPr vert="horz" lIns="329128" tIns="164564" rIns="329128" bIns="164564" rtlCol="0" anchor="ctr"/>
          <a:lstStyle>
            <a:lvl1pPr algn="l">
              <a:defRPr sz="4400">
                <a:solidFill>
                  <a:schemeClr val="tx1">
                    <a:tint val="75000"/>
                  </a:schemeClr>
                </a:solidFill>
              </a:defRPr>
            </a:lvl1pPr>
          </a:lstStyle>
          <a:p>
            <a:fld id="{985D6BDF-9D0E-4E2B-85B8-D8F4790360C9}" type="datetimeFigureOut">
              <a:rPr lang="en-US" smtClean="0"/>
              <a:t>3/23/2020</a:t>
            </a:fld>
            <a:endParaRPr lang="en-US" dirty="0"/>
          </a:p>
        </p:txBody>
      </p:sp>
      <p:sp>
        <p:nvSpPr>
          <p:cNvPr id="5" name="Footer Placeholder 4"/>
          <p:cNvSpPr>
            <a:spLocks noGrp="1"/>
          </p:cNvSpPr>
          <p:nvPr>
            <p:ph type="ftr" sz="quarter" idx="3"/>
          </p:nvPr>
        </p:nvSpPr>
        <p:spPr>
          <a:xfrm>
            <a:off x="14996160" y="30510483"/>
            <a:ext cx="13898880" cy="1752600"/>
          </a:xfrm>
          <a:prstGeom prst="rect">
            <a:avLst/>
          </a:prstGeom>
        </p:spPr>
        <p:txBody>
          <a:bodyPr vert="horz" lIns="329128" tIns="164564" rIns="329128" bIns="164564" rtlCol="0" anchor="ctr"/>
          <a:lstStyle>
            <a:lvl1pPr algn="ctr">
              <a:defRPr sz="44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3"/>
            <a:ext cx="10241280" cy="1752600"/>
          </a:xfrm>
          <a:prstGeom prst="rect">
            <a:avLst/>
          </a:prstGeom>
        </p:spPr>
        <p:txBody>
          <a:bodyPr vert="horz" lIns="329128" tIns="164564" rIns="329128" bIns="164564" rtlCol="0" anchor="ctr"/>
          <a:lstStyle>
            <a:lvl1pPr algn="r">
              <a:defRPr sz="4400">
                <a:solidFill>
                  <a:schemeClr val="tx1">
                    <a:tint val="75000"/>
                  </a:schemeClr>
                </a:solidFill>
              </a:defRPr>
            </a:lvl1pPr>
          </a:lstStyle>
          <a:p>
            <a:fld id="{FBB075EA-769C-4ECD-B48E-D6FCDC24F876}" type="slidenum">
              <a:rPr lang="en-US" smtClean="0"/>
              <a:t>‹#›</a:t>
            </a:fld>
            <a:endParaRPr lang="en-US" dirty="0"/>
          </a:p>
        </p:txBody>
      </p:sp>
    </p:spTree>
    <p:extLst>
      <p:ext uri="{BB962C8B-B14F-4D97-AF65-F5344CB8AC3E}">
        <p14:creationId xmlns:p14="http://schemas.microsoft.com/office/powerpoint/2010/main" val="7232218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3291279" rtl="0" eaLnBrk="1" latinLnBrk="0" hangingPunct="1">
        <a:spcBef>
          <a:spcPct val="0"/>
        </a:spcBef>
        <a:buNone/>
        <a:defRPr sz="6000" kern="1200">
          <a:solidFill>
            <a:schemeClr val="tx1"/>
          </a:solidFill>
          <a:latin typeface="+mj-lt"/>
          <a:ea typeface="+mj-ea"/>
          <a:cs typeface="+mj-cs"/>
        </a:defRPr>
      </a:lvl1pPr>
    </p:titleStyle>
    <p:bodyStyle>
      <a:lvl1pPr marL="342842"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85683"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2pPr>
      <a:lvl3pPr marL="1028525"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3pPr>
      <a:lvl4pPr marL="1371366"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4pPr>
      <a:lvl5pPr marL="1714209" indent="-342842" algn="l" defTabSz="3291279" rtl="0" eaLnBrk="1" latinLnBrk="0" hangingPunct="1">
        <a:spcBef>
          <a:spcPct val="20000"/>
        </a:spcBef>
        <a:buFont typeface="Arial" pitchFamily="34" charset="0"/>
        <a:buChar char="»"/>
        <a:defRPr sz="2700" kern="1200">
          <a:solidFill>
            <a:schemeClr val="tx1"/>
          </a:solidFill>
          <a:latin typeface="+mn-lt"/>
          <a:ea typeface="+mn-ea"/>
          <a:cs typeface="+mn-cs"/>
        </a:defRPr>
      </a:lvl5pPr>
      <a:lvl6pPr marL="905101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6658"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2297"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87936" indent="-822820" algn="l" defTabSz="3291279"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en-US"/>
      </a:defPPr>
      <a:lvl1pPr marL="0" algn="l" defTabSz="3291279" rtl="0" eaLnBrk="1" latinLnBrk="0" hangingPunct="1">
        <a:defRPr sz="6400" kern="1200">
          <a:solidFill>
            <a:schemeClr val="tx1"/>
          </a:solidFill>
          <a:latin typeface="+mn-lt"/>
          <a:ea typeface="+mn-ea"/>
          <a:cs typeface="+mn-cs"/>
        </a:defRPr>
      </a:lvl1pPr>
      <a:lvl2pPr marL="1645640" algn="l" defTabSz="3291279" rtl="0" eaLnBrk="1" latinLnBrk="0" hangingPunct="1">
        <a:defRPr sz="6400" kern="1200">
          <a:solidFill>
            <a:schemeClr val="tx1"/>
          </a:solidFill>
          <a:latin typeface="+mn-lt"/>
          <a:ea typeface="+mn-ea"/>
          <a:cs typeface="+mn-cs"/>
        </a:defRPr>
      </a:lvl2pPr>
      <a:lvl3pPr marL="3291279" algn="l" defTabSz="3291279" rtl="0" eaLnBrk="1" latinLnBrk="0" hangingPunct="1">
        <a:defRPr sz="6400" kern="1200">
          <a:solidFill>
            <a:schemeClr val="tx1"/>
          </a:solidFill>
          <a:latin typeface="+mn-lt"/>
          <a:ea typeface="+mn-ea"/>
          <a:cs typeface="+mn-cs"/>
        </a:defRPr>
      </a:lvl3pPr>
      <a:lvl4pPr marL="4936919" algn="l" defTabSz="3291279" rtl="0" eaLnBrk="1" latinLnBrk="0" hangingPunct="1">
        <a:defRPr sz="6400" kern="1200">
          <a:solidFill>
            <a:schemeClr val="tx1"/>
          </a:solidFill>
          <a:latin typeface="+mn-lt"/>
          <a:ea typeface="+mn-ea"/>
          <a:cs typeface="+mn-cs"/>
        </a:defRPr>
      </a:lvl4pPr>
      <a:lvl5pPr marL="6582559" algn="l" defTabSz="3291279" rtl="0" eaLnBrk="1" latinLnBrk="0" hangingPunct="1">
        <a:defRPr sz="6400" kern="1200">
          <a:solidFill>
            <a:schemeClr val="tx1"/>
          </a:solidFill>
          <a:latin typeface="+mn-lt"/>
          <a:ea typeface="+mn-ea"/>
          <a:cs typeface="+mn-cs"/>
        </a:defRPr>
      </a:lvl5pPr>
      <a:lvl6pPr marL="8228198" algn="l" defTabSz="3291279" rtl="0" eaLnBrk="1" latinLnBrk="0" hangingPunct="1">
        <a:defRPr sz="6400" kern="1200">
          <a:solidFill>
            <a:schemeClr val="tx1"/>
          </a:solidFill>
          <a:latin typeface="+mn-lt"/>
          <a:ea typeface="+mn-ea"/>
          <a:cs typeface="+mn-cs"/>
        </a:defRPr>
      </a:lvl6pPr>
      <a:lvl7pPr marL="9873837" algn="l" defTabSz="3291279" rtl="0" eaLnBrk="1" latinLnBrk="0" hangingPunct="1">
        <a:defRPr sz="6400" kern="1200">
          <a:solidFill>
            <a:schemeClr val="tx1"/>
          </a:solidFill>
          <a:latin typeface="+mn-lt"/>
          <a:ea typeface="+mn-ea"/>
          <a:cs typeface="+mn-cs"/>
        </a:defRPr>
      </a:lvl7pPr>
      <a:lvl8pPr marL="11519478" algn="l" defTabSz="3291279" rtl="0" eaLnBrk="1" latinLnBrk="0" hangingPunct="1">
        <a:defRPr sz="6400" kern="1200">
          <a:solidFill>
            <a:schemeClr val="tx1"/>
          </a:solidFill>
          <a:latin typeface="+mn-lt"/>
          <a:ea typeface="+mn-ea"/>
          <a:cs typeface="+mn-cs"/>
        </a:defRPr>
      </a:lvl8pPr>
      <a:lvl9pPr marL="13165118" algn="l" defTabSz="3291279" rtl="0" eaLnBrk="1" latinLnBrk="0" hangingPunct="1">
        <a:defRPr sz="6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4" name="Text Box 122"/>
          <p:cNvSpPr txBox="1">
            <a:spLocks noChangeArrowheads="1"/>
          </p:cNvSpPr>
          <p:nvPr/>
        </p:nvSpPr>
        <p:spPr bwMode="auto">
          <a:xfrm>
            <a:off x="10678886" y="160132"/>
            <a:ext cx="21884639" cy="2520137"/>
          </a:xfrm>
          <a:prstGeom prst="rect">
            <a:avLst/>
          </a:prstGeom>
          <a:noFill/>
          <a:ln>
            <a:noFill/>
          </a:ln>
          <a:effec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9600" b="1" dirty="0">
                <a:latin typeface="Times New Roman" panose="02020603050405020304" pitchFamily="18" charset="0"/>
                <a:cs typeface="Times New Roman" panose="02020603050405020304" pitchFamily="18" charset="0"/>
              </a:rPr>
              <a:t>HOUSING COOPERATIVE MODELS </a:t>
            </a:r>
          </a:p>
        </p:txBody>
      </p:sp>
      <p:sp>
        <p:nvSpPr>
          <p:cNvPr id="5" name="Text Box 123"/>
          <p:cNvSpPr txBox="1">
            <a:spLocks noChangeArrowheads="1"/>
          </p:cNvSpPr>
          <p:nvPr/>
        </p:nvSpPr>
        <p:spPr bwMode="auto">
          <a:xfrm>
            <a:off x="10972800" y="2377440"/>
            <a:ext cx="21945600" cy="171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37" tIns="91440" rIns="137137" bIns="91440" anchor="ctr" anchorCtr="0">
            <a:normAutofit/>
          </a:bodyPr>
          <a:lstStyle>
            <a:lvl1pPr defTabSz="4389438" eaLnBrk="0" hangingPunct="0">
              <a:defRPr sz="2200">
                <a:solidFill>
                  <a:schemeClr val="tx1"/>
                </a:solidFill>
                <a:latin typeface="Arial" charset="0"/>
              </a:defRPr>
            </a:lvl1pPr>
            <a:lvl2pPr marL="742950" indent="-285750" defTabSz="4389438" eaLnBrk="0" hangingPunct="0">
              <a:defRPr sz="2200">
                <a:solidFill>
                  <a:schemeClr val="tx1"/>
                </a:solidFill>
                <a:latin typeface="Arial" charset="0"/>
              </a:defRPr>
            </a:lvl2pPr>
            <a:lvl3pPr marL="1143000" indent="-228600" defTabSz="4389438" eaLnBrk="0" hangingPunct="0">
              <a:defRPr sz="2200">
                <a:solidFill>
                  <a:schemeClr val="tx1"/>
                </a:solidFill>
                <a:latin typeface="Arial" charset="0"/>
              </a:defRPr>
            </a:lvl3pPr>
            <a:lvl4pPr marL="1600200" indent="-228600" defTabSz="4389438" eaLnBrk="0" hangingPunct="0">
              <a:defRPr sz="2200">
                <a:solidFill>
                  <a:schemeClr val="tx1"/>
                </a:solidFill>
                <a:latin typeface="Arial" charset="0"/>
              </a:defRPr>
            </a:lvl4pPr>
            <a:lvl5pPr marL="2057400" indent="-228600" defTabSz="4389438" eaLnBrk="0" hangingPunct="0">
              <a:defRPr sz="2200">
                <a:solidFill>
                  <a:schemeClr val="tx1"/>
                </a:solidFill>
                <a:latin typeface="Arial" charset="0"/>
              </a:defRPr>
            </a:lvl5pPr>
            <a:lvl6pPr marL="2514600" indent="-228600" defTabSz="4389438" eaLnBrk="0" fontAlgn="base" hangingPunct="0">
              <a:spcBef>
                <a:spcPct val="0"/>
              </a:spcBef>
              <a:spcAft>
                <a:spcPct val="0"/>
              </a:spcAft>
              <a:defRPr sz="2200">
                <a:solidFill>
                  <a:schemeClr val="tx1"/>
                </a:solidFill>
                <a:latin typeface="Arial" charset="0"/>
              </a:defRPr>
            </a:lvl6pPr>
            <a:lvl7pPr marL="2971800" indent="-228600" defTabSz="4389438" eaLnBrk="0" fontAlgn="base" hangingPunct="0">
              <a:spcBef>
                <a:spcPct val="0"/>
              </a:spcBef>
              <a:spcAft>
                <a:spcPct val="0"/>
              </a:spcAft>
              <a:defRPr sz="2200">
                <a:solidFill>
                  <a:schemeClr val="tx1"/>
                </a:solidFill>
                <a:latin typeface="Arial" charset="0"/>
              </a:defRPr>
            </a:lvl7pPr>
            <a:lvl8pPr marL="3429000" indent="-228600" defTabSz="4389438" eaLnBrk="0" fontAlgn="base" hangingPunct="0">
              <a:spcBef>
                <a:spcPct val="0"/>
              </a:spcBef>
              <a:spcAft>
                <a:spcPct val="0"/>
              </a:spcAft>
              <a:defRPr sz="2200">
                <a:solidFill>
                  <a:schemeClr val="tx1"/>
                </a:solidFill>
                <a:latin typeface="Arial" charset="0"/>
              </a:defRPr>
            </a:lvl8pPr>
            <a:lvl9pPr marL="3886200" indent="-228600" defTabSz="4389438" eaLnBrk="0" fontAlgn="base" hangingPunct="0">
              <a:spcBef>
                <a:spcPct val="0"/>
              </a:spcBef>
              <a:spcAft>
                <a:spcPct val="0"/>
              </a:spcAft>
              <a:defRPr sz="2200">
                <a:solidFill>
                  <a:schemeClr val="tx1"/>
                </a:solidFill>
                <a:latin typeface="Arial" charset="0"/>
              </a:defRPr>
            </a:lvl9pPr>
          </a:lstStyle>
          <a:p>
            <a:pPr algn="ctr" eaLnBrk="1" hangingPunct="1"/>
            <a:r>
              <a:rPr lang="en-US" sz="4000" dirty="0">
                <a:latin typeface="Times New Roman" panose="02020603050405020304" pitchFamily="18" charset="0"/>
                <a:cs typeface="Times New Roman" panose="02020603050405020304" pitchFamily="18" charset="0"/>
              </a:rPr>
              <a:t>Shuaib </a:t>
            </a:r>
            <a:r>
              <a:rPr lang="en-US" sz="4000" dirty="0" err="1">
                <a:latin typeface="Times New Roman" panose="02020603050405020304" pitchFamily="18" charset="0"/>
                <a:cs typeface="Times New Roman" panose="02020603050405020304" pitchFamily="18" charset="0"/>
              </a:rPr>
              <a:t>Lwasa</a:t>
            </a:r>
            <a:r>
              <a:rPr lang="en-US" sz="4000" dirty="0">
                <a:latin typeface="Times New Roman" panose="02020603050405020304" pitchFamily="18" charset="0"/>
                <a:cs typeface="Times New Roman" panose="02020603050405020304" pitchFamily="18" charset="0"/>
              </a:rPr>
              <a:t>, Teddy </a:t>
            </a:r>
            <a:r>
              <a:rPr lang="en-US" sz="4000" dirty="0" err="1">
                <a:latin typeface="Times New Roman" panose="02020603050405020304" pitchFamily="18" charset="0"/>
                <a:cs typeface="Times New Roman" panose="02020603050405020304" pitchFamily="18" charset="0"/>
              </a:rPr>
              <a:t>Kisembo</a:t>
            </a:r>
            <a:r>
              <a:rPr lang="en-US" sz="4000" dirty="0">
                <a:latin typeface="Times New Roman" panose="02020603050405020304" pitchFamily="18" charset="0"/>
                <a:cs typeface="Times New Roman" panose="02020603050405020304" pitchFamily="18" charset="0"/>
              </a:rPr>
              <a:t> </a:t>
            </a:r>
          </a:p>
        </p:txBody>
      </p:sp>
      <p:sp>
        <p:nvSpPr>
          <p:cNvPr id="24" name="TextBox 23"/>
          <p:cNvSpPr txBox="1"/>
          <p:nvPr/>
        </p:nvSpPr>
        <p:spPr>
          <a:xfrm>
            <a:off x="321946" y="29984698"/>
            <a:ext cx="9144000" cy="2223674"/>
          </a:xfrm>
          <a:prstGeom prst="rect">
            <a:avLst/>
          </a:prstGeom>
          <a:noFill/>
        </p:spPr>
        <p:txBody>
          <a:bodyPr wrap="square" lIns="91440" tIns="91440" rIns="91440" bIns="91440" rtlCol="0">
            <a:normAutofit lnSpcReduction="10000"/>
          </a:bodyPr>
          <a:lstStyle/>
          <a:p>
            <a:pPr algn="ctr"/>
            <a:r>
              <a:rPr lang="en-US" sz="2800" dirty="0">
                <a:latin typeface="Times New Roman" panose="02020603050405020304" pitchFamily="18" charset="0"/>
                <a:cs typeface="Times New Roman" panose="02020603050405020304" pitchFamily="18" charset="0"/>
              </a:rPr>
              <a:t> Shuaib </a:t>
            </a:r>
            <a:r>
              <a:rPr lang="en-US" sz="2800" dirty="0" err="1">
                <a:latin typeface="Times New Roman" panose="02020603050405020304" pitchFamily="18" charset="0"/>
                <a:cs typeface="Times New Roman" panose="02020603050405020304" pitchFamily="18" charset="0"/>
              </a:rPr>
              <a:t>Lwasa</a:t>
            </a:r>
            <a:r>
              <a:rPr lang="en-US" sz="2800" dirty="0">
                <a:latin typeface="Times New Roman" panose="02020603050405020304" pitchFamily="18" charset="0"/>
                <a:cs typeface="Times New Roman" panose="02020603050405020304" pitchFamily="18" charset="0"/>
              </a:rPr>
              <a:t>, Teddy </a:t>
            </a:r>
            <a:r>
              <a:rPr lang="en-US" sz="2800" dirty="0" err="1">
                <a:latin typeface="Times New Roman" panose="02020603050405020304" pitchFamily="18" charset="0"/>
                <a:cs typeface="Times New Roman" panose="02020603050405020304" pitchFamily="18" charset="0"/>
              </a:rPr>
              <a:t>Kisembo</a:t>
            </a:r>
            <a:r>
              <a:rPr lang="en-US" sz="2800" dirty="0">
                <a:latin typeface="Times New Roman" panose="02020603050405020304" pitchFamily="18" charset="0"/>
                <a:cs typeface="Times New Roman" panose="02020603050405020304" pitchFamily="18" charset="0"/>
              </a:rPr>
              <a:t> </a:t>
            </a:r>
          </a:p>
          <a:p>
            <a:pPr algn="ctr"/>
            <a:r>
              <a:rPr lang="en-US" sz="2800" dirty="0">
                <a:latin typeface="Times New Roman" panose="02020603050405020304" pitchFamily="18" charset="0"/>
                <a:cs typeface="Times New Roman" panose="02020603050405020304" pitchFamily="18" charset="0"/>
              </a:rPr>
              <a:t>Urban Action Lab Makerere University</a:t>
            </a:r>
          </a:p>
          <a:p>
            <a:pPr algn="ctr"/>
            <a:r>
              <a:rPr lang="en-US" sz="2800" dirty="0">
                <a:latin typeface="Times New Roman" panose="02020603050405020304" pitchFamily="18" charset="0"/>
                <a:cs typeface="Times New Roman" panose="02020603050405020304" pitchFamily="18" charset="0"/>
              </a:rPr>
              <a:t>Email: Shuaiblwasa@gmail.com</a:t>
            </a:r>
          </a:p>
          <a:p>
            <a:pPr algn="ctr"/>
            <a:r>
              <a:rPr lang="en-US" sz="2800" dirty="0">
                <a:latin typeface="Times New Roman" panose="02020603050405020304" pitchFamily="18" charset="0"/>
                <a:cs typeface="Times New Roman" panose="02020603050405020304" pitchFamily="18" charset="0"/>
              </a:rPr>
              <a:t>Website: www.ual.mak.ac.ug</a:t>
            </a:r>
          </a:p>
          <a:p>
            <a:pPr algn="ctr"/>
            <a:r>
              <a:rPr lang="en-US" sz="2800" dirty="0">
                <a:latin typeface="Times New Roman" panose="02020603050405020304" pitchFamily="18" charset="0"/>
                <a:cs typeface="Times New Roman" panose="02020603050405020304" pitchFamily="18" charset="0"/>
              </a:rPr>
              <a:t>Phone: +256772461727</a:t>
            </a:r>
          </a:p>
        </p:txBody>
      </p:sp>
      <p:sp>
        <p:nvSpPr>
          <p:cNvPr id="25" name="TextBox 24"/>
          <p:cNvSpPr txBox="1"/>
          <p:nvPr/>
        </p:nvSpPr>
        <p:spPr>
          <a:xfrm>
            <a:off x="-294555" y="28589840"/>
            <a:ext cx="9144000" cy="746346"/>
          </a:xfrm>
          <a:prstGeom prst="rect">
            <a:avLst/>
          </a:prstGeom>
          <a:noFill/>
        </p:spPr>
        <p:txBody>
          <a:bodyPr wrap="none" lIns="68568" tIns="34284" rIns="68568" bIns="34284" rtlCol="0">
            <a:noAutofit/>
          </a:bodyPr>
          <a:lstStyle/>
          <a:p>
            <a:pPr algn="ctr"/>
            <a:r>
              <a:rPr lang="en-US" sz="4400" b="1" dirty="0"/>
              <a:t>Contact Information</a:t>
            </a:r>
          </a:p>
        </p:txBody>
      </p:sp>
      <p:sp>
        <p:nvSpPr>
          <p:cNvPr id="26" name="TextBox 25"/>
          <p:cNvSpPr txBox="1"/>
          <p:nvPr/>
        </p:nvSpPr>
        <p:spPr>
          <a:xfrm>
            <a:off x="9986554" y="29146502"/>
            <a:ext cx="22576971" cy="3771898"/>
          </a:xfrm>
          <a:prstGeom prst="rect">
            <a:avLst/>
          </a:prstGeom>
          <a:noFill/>
          <a:ln>
            <a:noFill/>
          </a:ln>
        </p:spPr>
        <p:txBody>
          <a:bodyPr wrap="square" lIns="91440" tIns="91440" rIns="91440" bIns="91440" numCol="1" spcCol="342842" rtlCol="0">
            <a:normAutofit fontScale="25000" lnSpcReduction="20000"/>
          </a:bodyPr>
          <a:lstStyle/>
          <a:p>
            <a:r>
              <a:rPr lang="en-US" sz="7200" dirty="0">
                <a:latin typeface="Times New Roman" panose="02020603050405020304" pitchFamily="18" charset="0"/>
                <a:cs typeface="Times New Roman" panose="02020603050405020304" pitchFamily="18" charset="0"/>
              </a:rPr>
              <a:t>Hashemi, A., &amp; Cruickshank, H. (2008). </a:t>
            </a:r>
            <a:r>
              <a:rPr lang="en-US" sz="7200" i="1" dirty="0">
                <a:latin typeface="Times New Roman" panose="02020603050405020304" pitchFamily="18" charset="0"/>
                <a:cs typeface="Times New Roman" panose="02020603050405020304" pitchFamily="18" charset="0"/>
              </a:rPr>
              <a:t>Delivering Sustainable Low-income Housing in Uganda, Challenges and Opportunities</a:t>
            </a:r>
            <a:r>
              <a:rPr lang="en-US" sz="7200" dirty="0">
                <a:latin typeface="Times New Roman" panose="02020603050405020304" pitchFamily="18" charset="0"/>
                <a:cs typeface="Times New Roman" panose="02020603050405020304" pitchFamily="18" charset="0"/>
              </a:rPr>
              <a:t>.</a:t>
            </a:r>
            <a:endParaRPr lang="x-none" sz="7200" dirty="0">
              <a:latin typeface="Times New Roman" panose="02020603050405020304" pitchFamily="18" charset="0"/>
              <a:cs typeface="Times New Roman" panose="02020603050405020304" pitchFamily="18" charset="0"/>
            </a:endParaRPr>
          </a:p>
          <a:p>
            <a:r>
              <a:rPr lang="en-US" sz="7200" dirty="0" err="1">
                <a:latin typeface="Times New Roman" panose="02020603050405020304" pitchFamily="18" charset="0"/>
                <a:cs typeface="Times New Roman" panose="02020603050405020304" pitchFamily="18" charset="0"/>
              </a:rPr>
              <a:t>Irumba</a:t>
            </a:r>
            <a:r>
              <a:rPr lang="en-US" sz="7200" dirty="0">
                <a:latin typeface="Times New Roman" panose="02020603050405020304" pitchFamily="18" charset="0"/>
                <a:cs typeface="Times New Roman" panose="02020603050405020304" pitchFamily="18" charset="0"/>
              </a:rPr>
              <a:t>, R. (2015). </a:t>
            </a:r>
            <a:r>
              <a:rPr lang="en-US" sz="7200" i="1" dirty="0">
                <a:latin typeface="Times New Roman" panose="02020603050405020304" pitchFamily="18" charset="0"/>
                <a:cs typeface="Times New Roman" panose="02020603050405020304" pitchFamily="18" charset="0"/>
              </a:rPr>
              <a:t>Modeling of Construction Safety Performance and Housing Markets in Kampala City , Uganda</a:t>
            </a:r>
            <a:r>
              <a:rPr lang="en-US" sz="7200" dirty="0">
                <a:latin typeface="Times New Roman" panose="02020603050405020304" pitchFamily="18" charset="0"/>
                <a:cs typeface="Times New Roman" panose="02020603050405020304" pitchFamily="18" charset="0"/>
              </a:rPr>
              <a:t>. KTH Royal Institute of Technology.</a:t>
            </a:r>
            <a:endParaRPr lang="x-none" sz="7200" dirty="0">
              <a:latin typeface="Times New Roman" panose="02020603050405020304" pitchFamily="18" charset="0"/>
              <a:cs typeface="Times New Roman" panose="02020603050405020304" pitchFamily="18" charset="0"/>
            </a:endParaRPr>
          </a:p>
          <a:p>
            <a:r>
              <a:rPr lang="en-US" sz="7200" dirty="0">
                <a:latin typeface="Times New Roman" panose="02020603050405020304" pitchFamily="18" charset="0"/>
                <a:cs typeface="Times New Roman" panose="02020603050405020304" pitchFamily="18" charset="0"/>
              </a:rPr>
              <a:t>Kabuga, C. (2016). </a:t>
            </a:r>
            <a:r>
              <a:rPr lang="en-US" sz="7200" i="1" dirty="0">
                <a:latin typeface="Times New Roman" panose="02020603050405020304" pitchFamily="18" charset="0"/>
                <a:cs typeface="Times New Roman" panose="02020603050405020304" pitchFamily="18" charset="0"/>
              </a:rPr>
              <a:t>THE HOUSING COOPERATIVE APPROACH IN THE QUEST FOR DECENT AND AFFORDABLE HOUSING FOR LOW INCOME EARNERS</a:t>
            </a:r>
            <a:r>
              <a:rPr lang="en-US" sz="7200" dirty="0">
                <a:latin typeface="Times New Roman" panose="02020603050405020304" pitchFamily="18" charset="0"/>
                <a:cs typeface="Times New Roman" panose="02020603050405020304" pitchFamily="18" charset="0"/>
              </a:rPr>
              <a:t>.</a:t>
            </a:r>
            <a:endParaRPr lang="x-none" sz="7200" dirty="0">
              <a:latin typeface="Times New Roman" panose="02020603050405020304" pitchFamily="18" charset="0"/>
              <a:cs typeface="Times New Roman" panose="02020603050405020304" pitchFamily="18" charset="0"/>
            </a:endParaRPr>
          </a:p>
          <a:p>
            <a:r>
              <a:rPr lang="en-US" sz="7200" dirty="0" err="1">
                <a:latin typeface="Times New Roman" panose="02020603050405020304" pitchFamily="18" charset="0"/>
                <a:cs typeface="Times New Roman" panose="02020603050405020304" pitchFamily="18" charset="0"/>
              </a:rPr>
              <a:t>Litman</a:t>
            </a:r>
            <a:r>
              <a:rPr lang="en-US" sz="7200" dirty="0">
                <a:latin typeface="Times New Roman" panose="02020603050405020304" pitchFamily="18" charset="0"/>
                <a:cs typeface="Times New Roman" panose="02020603050405020304" pitchFamily="18" charset="0"/>
              </a:rPr>
              <a:t>, T. (2016). Evaluating Affordable Housing Development Strategies.</a:t>
            </a:r>
            <a:endParaRPr lang="x-none" sz="7200" dirty="0">
              <a:latin typeface="Times New Roman" panose="02020603050405020304" pitchFamily="18" charset="0"/>
              <a:cs typeface="Times New Roman" panose="02020603050405020304" pitchFamily="18" charset="0"/>
            </a:endParaRPr>
          </a:p>
          <a:p>
            <a:r>
              <a:rPr lang="en-US" sz="7200" dirty="0" err="1">
                <a:latin typeface="Times New Roman" panose="02020603050405020304" pitchFamily="18" charset="0"/>
                <a:cs typeface="Times New Roman" panose="02020603050405020304" pitchFamily="18" charset="0"/>
              </a:rPr>
              <a:t>Magezi</a:t>
            </a:r>
            <a:r>
              <a:rPr lang="en-US" sz="7200" dirty="0">
                <a:latin typeface="Times New Roman" panose="02020603050405020304" pitchFamily="18" charset="0"/>
                <a:cs typeface="Times New Roman" panose="02020603050405020304" pitchFamily="18" charset="0"/>
              </a:rPr>
              <a:t>, S. A. K. (2011). </a:t>
            </a:r>
            <a:r>
              <a:rPr lang="en-US" sz="7200" i="1" dirty="0">
                <a:latin typeface="Times New Roman" panose="02020603050405020304" pitchFamily="18" charset="0"/>
                <a:cs typeface="Times New Roman" panose="02020603050405020304" pitchFamily="18" charset="0"/>
              </a:rPr>
              <a:t>Climate Change and Sustainable Housing in Uganda</a:t>
            </a:r>
            <a:r>
              <a:rPr lang="en-US" sz="7200" dirty="0">
                <a:latin typeface="Times New Roman" panose="02020603050405020304" pitchFamily="18" charset="0"/>
                <a:cs typeface="Times New Roman" panose="02020603050405020304" pitchFamily="18" charset="0"/>
              </a:rPr>
              <a:t>. </a:t>
            </a:r>
            <a:r>
              <a:rPr lang="en-US" sz="7200" i="1" dirty="0">
                <a:latin typeface="Times New Roman" panose="02020603050405020304" pitchFamily="18" charset="0"/>
                <a:cs typeface="Times New Roman" panose="02020603050405020304" pitchFamily="18" charset="0"/>
              </a:rPr>
              <a:t>Climate Change and Sustainable Urban Development in Africa and Asia,</a:t>
            </a:r>
            <a:r>
              <a:rPr lang="en-US" sz="7200" dirty="0">
                <a:latin typeface="Times New Roman" panose="02020603050405020304" pitchFamily="18" charset="0"/>
                <a:cs typeface="Times New Roman" panose="02020603050405020304" pitchFamily="18" charset="0"/>
              </a:rPr>
              <a:t>. http://doi.org/10.1007/978-90-481-9867-2</a:t>
            </a:r>
            <a:endParaRPr lang="x-none" sz="7200" dirty="0">
              <a:latin typeface="Times New Roman" panose="02020603050405020304" pitchFamily="18" charset="0"/>
              <a:cs typeface="Times New Roman" panose="02020603050405020304" pitchFamily="18" charset="0"/>
            </a:endParaRPr>
          </a:p>
          <a:p>
            <a:r>
              <a:rPr lang="en-US" sz="7200" dirty="0" err="1">
                <a:latin typeface="Times New Roman" panose="02020603050405020304" pitchFamily="18" charset="0"/>
                <a:cs typeface="Times New Roman" panose="02020603050405020304" pitchFamily="18" charset="0"/>
              </a:rPr>
              <a:t>Priemus</a:t>
            </a:r>
            <a:r>
              <a:rPr lang="en-US" sz="7200" dirty="0">
                <a:latin typeface="Times New Roman" panose="02020603050405020304" pitchFamily="18" charset="0"/>
                <a:cs typeface="Times New Roman" panose="02020603050405020304" pitchFamily="18" charset="0"/>
              </a:rPr>
              <a:t>, H. (2005). How to make housing sustainable? The Dutch experience. </a:t>
            </a:r>
            <a:r>
              <a:rPr lang="en-US" sz="7200" i="1" dirty="0">
                <a:latin typeface="Times New Roman" panose="02020603050405020304" pitchFamily="18" charset="0"/>
                <a:cs typeface="Times New Roman" panose="02020603050405020304" pitchFamily="18" charset="0"/>
              </a:rPr>
              <a:t>Environment and Planning B: Planning and Design</a:t>
            </a:r>
            <a:r>
              <a:rPr lang="en-US" sz="7200" dirty="0">
                <a:latin typeface="Times New Roman" panose="02020603050405020304" pitchFamily="18" charset="0"/>
                <a:cs typeface="Times New Roman" panose="02020603050405020304" pitchFamily="18" charset="0"/>
              </a:rPr>
              <a:t>, </a:t>
            </a:r>
            <a:r>
              <a:rPr lang="en-US" sz="7200" i="1" dirty="0">
                <a:latin typeface="Times New Roman" panose="02020603050405020304" pitchFamily="18" charset="0"/>
                <a:cs typeface="Times New Roman" panose="02020603050405020304" pitchFamily="18" charset="0"/>
              </a:rPr>
              <a:t>32</a:t>
            </a:r>
            <a:r>
              <a:rPr lang="en-US" sz="7200" dirty="0">
                <a:latin typeface="Times New Roman" panose="02020603050405020304" pitchFamily="18" charset="0"/>
                <a:cs typeface="Times New Roman" panose="02020603050405020304" pitchFamily="18" charset="0"/>
              </a:rPr>
              <a:t>(1), 5–19. http://doi.org/10.1068/b3050</a:t>
            </a:r>
            <a:endParaRPr lang="x-none" sz="7200" dirty="0">
              <a:latin typeface="Times New Roman" panose="02020603050405020304" pitchFamily="18" charset="0"/>
              <a:cs typeface="Times New Roman" panose="02020603050405020304" pitchFamily="18" charset="0"/>
            </a:endParaRPr>
          </a:p>
          <a:p>
            <a:r>
              <a:rPr lang="en-US" sz="7200" dirty="0">
                <a:latin typeface="Times New Roman" panose="02020603050405020304" pitchFamily="18" charset="0"/>
                <a:cs typeface="Times New Roman" panose="02020603050405020304" pitchFamily="18" charset="0"/>
              </a:rPr>
              <a:t>Schwartz, H. (2009). </a:t>
            </a:r>
            <a:r>
              <a:rPr lang="en-US" sz="7200" i="1" dirty="0">
                <a:latin typeface="Times New Roman" panose="02020603050405020304" pitchFamily="18" charset="0"/>
                <a:cs typeface="Times New Roman" panose="02020603050405020304" pitchFamily="18" charset="0"/>
              </a:rPr>
              <a:t>Cooperative housing for an ageing Australia</a:t>
            </a:r>
            <a:r>
              <a:rPr lang="en-US" sz="7200" dirty="0">
                <a:latin typeface="Times New Roman" panose="02020603050405020304" pitchFamily="18" charset="0"/>
                <a:cs typeface="Times New Roman" panose="02020603050405020304" pitchFamily="18" charset="0"/>
              </a:rPr>
              <a:t>.</a:t>
            </a:r>
            <a:endParaRPr lang="x-none" sz="7200" dirty="0">
              <a:latin typeface="Times New Roman" panose="02020603050405020304" pitchFamily="18" charset="0"/>
              <a:cs typeface="Times New Roman" panose="02020603050405020304" pitchFamily="18" charset="0"/>
            </a:endParaRPr>
          </a:p>
          <a:p>
            <a:r>
              <a:rPr lang="en-US" sz="7200" dirty="0">
                <a:latin typeface="Times New Roman" panose="02020603050405020304" pitchFamily="18" charset="0"/>
                <a:cs typeface="Times New Roman" panose="02020603050405020304" pitchFamily="18" charset="0"/>
              </a:rPr>
              <a:t>Shaw, J., </a:t>
            </a:r>
            <a:r>
              <a:rPr lang="en-US" sz="7200" dirty="0" err="1">
                <a:latin typeface="Times New Roman" panose="02020603050405020304" pitchFamily="18" charset="0"/>
                <a:cs typeface="Times New Roman" panose="02020603050405020304" pitchFamily="18" charset="0"/>
              </a:rPr>
              <a:t>Weiman</a:t>
            </a:r>
            <a:r>
              <a:rPr lang="en-US" sz="7200" dirty="0">
                <a:latin typeface="Times New Roman" panose="02020603050405020304" pitchFamily="18" charset="0"/>
                <a:cs typeface="Times New Roman" panose="02020603050405020304" pitchFamily="18" charset="0"/>
              </a:rPr>
              <a:t>, K., &amp; Reagan, D. (2007). </a:t>
            </a:r>
            <a:r>
              <a:rPr lang="en-US" sz="7200" i="1" dirty="0">
                <a:latin typeface="Times New Roman" panose="02020603050405020304" pitchFamily="18" charset="0"/>
                <a:cs typeface="Times New Roman" panose="02020603050405020304" pitchFamily="18" charset="0"/>
              </a:rPr>
              <a:t>Choosing management for your co-op</a:t>
            </a:r>
            <a:r>
              <a:rPr lang="en-US" sz="7200" dirty="0">
                <a:latin typeface="Times New Roman" panose="02020603050405020304" pitchFamily="18" charset="0"/>
                <a:cs typeface="Times New Roman" panose="02020603050405020304" pitchFamily="18" charset="0"/>
              </a:rPr>
              <a:t>.</a:t>
            </a:r>
            <a:endParaRPr lang="x-none" sz="7200" dirty="0">
              <a:latin typeface="Times New Roman" panose="02020603050405020304" pitchFamily="18" charset="0"/>
              <a:cs typeface="Times New Roman" panose="02020603050405020304" pitchFamily="18" charset="0"/>
            </a:endParaRPr>
          </a:p>
          <a:p>
            <a:r>
              <a:rPr lang="en-US" sz="7200" dirty="0" err="1">
                <a:latin typeface="Times New Roman" panose="02020603050405020304" pitchFamily="18" charset="0"/>
                <a:cs typeface="Times New Roman" panose="02020603050405020304" pitchFamily="18" charset="0"/>
              </a:rPr>
              <a:t>Tajudeen</a:t>
            </a:r>
            <a:r>
              <a:rPr lang="en-US" sz="7200" dirty="0">
                <a:latin typeface="Times New Roman" panose="02020603050405020304" pitchFamily="18" charset="0"/>
                <a:cs typeface="Times New Roman" panose="02020603050405020304" pitchFamily="18" charset="0"/>
              </a:rPr>
              <a:t>, A., &amp; </a:t>
            </a:r>
            <a:r>
              <a:rPr lang="en-US" sz="7200" dirty="0" err="1">
                <a:latin typeface="Times New Roman" panose="02020603050405020304" pitchFamily="18" charset="0"/>
                <a:cs typeface="Times New Roman" panose="02020603050405020304" pitchFamily="18" charset="0"/>
              </a:rPr>
              <a:t>Basirat</a:t>
            </a:r>
            <a:r>
              <a:rPr lang="en-US" sz="7200" dirty="0">
                <a:latin typeface="Times New Roman" panose="02020603050405020304" pitchFamily="18" charset="0"/>
                <a:cs typeface="Times New Roman" panose="02020603050405020304" pitchFamily="18" charset="0"/>
              </a:rPr>
              <a:t>, M.-A. (2017). Constraints of affordable housing through cooperative societies in tertiary institutions in Lagos State, Nigeria. </a:t>
            </a:r>
            <a:r>
              <a:rPr lang="en-US" sz="7200" i="1" dirty="0">
                <a:latin typeface="Times New Roman" panose="02020603050405020304" pitchFamily="18" charset="0"/>
                <a:cs typeface="Times New Roman" panose="02020603050405020304" pitchFamily="18" charset="0"/>
              </a:rPr>
              <a:t>Journal of Geography and Regional Planning</a:t>
            </a:r>
            <a:r>
              <a:rPr lang="en-US" sz="7200" dirty="0">
                <a:latin typeface="Times New Roman" panose="02020603050405020304" pitchFamily="18" charset="0"/>
                <a:cs typeface="Times New Roman" panose="02020603050405020304" pitchFamily="18" charset="0"/>
              </a:rPr>
              <a:t>, </a:t>
            </a:r>
            <a:r>
              <a:rPr lang="en-US" sz="7200" i="1" dirty="0">
                <a:latin typeface="Times New Roman" panose="02020603050405020304" pitchFamily="18" charset="0"/>
                <a:cs typeface="Times New Roman" panose="02020603050405020304" pitchFamily="18" charset="0"/>
              </a:rPr>
              <a:t>10</a:t>
            </a:r>
            <a:r>
              <a:rPr lang="en-US" sz="7200" dirty="0">
                <a:latin typeface="Times New Roman" panose="02020603050405020304" pitchFamily="18" charset="0"/>
                <a:cs typeface="Times New Roman" panose="02020603050405020304" pitchFamily="18" charset="0"/>
              </a:rPr>
              <a:t>(3), 39–46. http://doi.org/10.5897/JGRP2016.0599</a:t>
            </a:r>
            <a:endParaRPr lang="x-none" sz="7200" dirty="0">
              <a:latin typeface="Times New Roman" panose="02020603050405020304" pitchFamily="18" charset="0"/>
              <a:cs typeface="Times New Roman" panose="02020603050405020304" pitchFamily="18" charset="0"/>
            </a:endParaRPr>
          </a:p>
          <a:p>
            <a:r>
              <a:rPr lang="en-US" sz="7200" dirty="0" err="1">
                <a:latin typeface="Times New Roman" panose="02020603050405020304" pitchFamily="18" charset="0"/>
                <a:cs typeface="Times New Roman" panose="02020603050405020304" pitchFamily="18" charset="0"/>
              </a:rPr>
              <a:t>Thodes</a:t>
            </a:r>
            <a:r>
              <a:rPr lang="en-US" sz="7200" dirty="0">
                <a:latin typeface="Times New Roman" panose="02020603050405020304" pitchFamily="18" charset="0"/>
                <a:cs typeface="Times New Roman" panose="02020603050405020304" pitchFamily="18" charset="0"/>
              </a:rPr>
              <a:t>, E. (2014). </a:t>
            </a:r>
            <a:r>
              <a:rPr lang="en-US" sz="7200" i="1" dirty="0">
                <a:latin typeface="Times New Roman" panose="02020603050405020304" pitchFamily="18" charset="0"/>
                <a:cs typeface="Times New Roman" panose="02020603050405020304" pitchFamily="18" charset="0"/>
              </a:rPr>
              <a:t>Integrated affordable housing models ideas towards affordability</a:t>
            </a:r>
            <a:r>
              <a:rPr lang="en-US" sz="7200" dirty="0">
                <a:latin typeface="Times New Roman" panose="02020603050405020304" pitchFamily="18" charset="0"/>
                <a:cs typeface="Times New Roman" panose="02020603050405020304" pitchFamily="18" charset="0"/>
              </a:rPr>
              <a:t>. </a:t>
            </a:r>
            <a:r>
              <a:rPr lang="en-US" sz="7200" i="1" dirty="0">
                <a:latin typeface="Times New Roman" panose="02020603050405020304" pitchFamily="18" charset="0"/>
                <a:cs typeface="Times New Roman" panose="02020603050405020304" pitchFamily="18" charset="0"/>
              </a:rPr>
              <a:t>Getting to Yes - Multidisciplinary Studio</a:t>
            </a:r>
            <a:r>
              <a:rPr lang="en-US" sz="7200" dirty="0">
                <a:latin typeface="Times New Roman" panose="02020603050405020304" pitchFamily="18" charset="0"/>
                <a:cs typeface="Times New Roman" panose="02020603050405020304" pitchFamily="18" charset="0"/>
              </a:rPr>
              <a:t>.</a:t>
            </a:r>
            <a:endParaRPr lang="x-none" sz="7200" dirty="0">
              <a:latin typeface="Times New Roman" panose="02020603050405020304" pitchFamily="18" charset="0"/>
              <a:cs typeface="Times New Roman" panose="02020603050405020304" pitchFamily="18" charset="0"/>
            </a:endParaRPr>
          </a:p>
          <a:p>
            <a:r>
              <a:rPr lang="en-US" sz="7200" dirty="0">
                <a:latin typeface="Times New Roman" panose="02020603050405020304" pitchFamily="18" charset="0"/>
                <a:cs typeface="Times New Roman" panose="02020603050405020304" pitchFamily="18" charset="0"/>
              </a:rPr>
              <a:t>UBOS. (2016). </a:t>
            </a:r>
            <a:r>
              <a:rPr lang="en-US" sz="7200" i="1" dirty="0">
                <a:latin typeface="Times New Roman" panose="02020603050405020304" pitchFamily="18" charset="0"/>
                <a:cs typeface="Times New Roman" panose="02020603050405020304" pitchFamily="18" charset="0"/>
              </a:rPr>
              <a:t>The National Population and Housing Census 2014 – Main Report, Kampala, Uganda</a:t>
            </a:r>
            <a:r>
              <a:rPr lang="en-US" sz="7200" dirty="0">
                <a:latin typeface="Times New Roman" panose="02020603050405020304" pitchFamily="18" charset="0"/>
                <a:cs typeface="Times New Roman" panose="02020603050405020304" pitchFamily="18" charset="0"/>
              </a:rPr>
              <a:t>. Retrieved from www.ubos.org.</a:t>
            </a:r>
            <a:endParaRPr lang="x-none" sz="7200" dirty="0">
              <a:latin typeface="Times New Roman" panose="02020603050405020304" pitchFamily="18" charset="0"/>
              <a:cs typeface="Times New Roman" panose="02020603050405020304" pitchFamily="18" charset="0"/>
            </a:endParaRPr>
          </a:p>
          <a:p>
            <a:r>
              <a:rPr lang="en-US" sz="7200" dirty="0">
                <a:latin typeface="Times New Roman" panose="02020603050405020304" pitchFamily="18" charset="0"/>
                <a:cs typeface="Times New Roman" panose="02020603050405020304" pitchFamily="18" charset="0"/>
              </a:rPr>
              <a:t>UN-Habitat. (2010). </a:t>
            </a:r>
            <a:r>
              <a:rPr lang="en-US" sz="7200" i="1" dirty="0">
                <a:latin typeface="Times New Roman" panose="02020603050405020304" pitchFamily="18" charset="0"/>
                <a:cs typeface="Times New Roman" panose="02020603050405020304" pitchFamily="18" charset="0"/>
              </a:rPr>
              <a:t>Uganda Urban Housing Sector Profile</a:t>
            </a:r>
            <a:r>
              <a:rPr lang="en-US" sz="7200" dirty="0">
                <a:latin typeface="Times New Roman" panose="02020603050405020304" pitchFamily="18" charset="0"/>
                <a:cs typeface="Times New Roman" panose="02020603050405020304" pitchFamily="18" charset="0"/>
              </a:rPr>
              <a:t>. Retrieved from http://www.unhabitat.org</a:t>
            </a:r>
            <a:endParaRPr lang="x-none" sz="7200" dirty="0">
              <a:latin typeface="Times New Roman" panose="02020603050405020304" pitchFamily="18" charset="0"/>
              <a:cs typeface="Times New Roman" panose="02020603050405020304" pitchFamily="18" charset="0"/>
            </a:endParaRPr>
          </a:p>
          <a:p>
            <a:r>
              <a:rPr lang="en-US" sz="7200" dirty="0">
                <a:latin typeface="Times New Roman" panose="02020603050405020304" pitchFamily="18" charset="0"/>
                <a:cs typeface="Times New Roman" panose="02020603050405020304" pitchFamily="18" charset="0"/>
              </a:rPr>
              <a:t>Walker, K., Lund, M., Larson, K., &amp; </a:t>
            </a:r>
            <a:r>
              <a:rPr lang="en-US" sz="7200" dirty="0" err="1">
                <a:latin typeface="Times New Roman" panose="02020603050405020304" pitchFamily="18" charset="0"/>
                <a:cs typeface="Times New Roman" panose="02020603050405020304" pitchFamily="18" charset="0"/>
              </a:rPr>
              <a:t>Guettler</a:t>
            </a:r>
            <a:r>
              <a:rPr lang="en-US" sz="7200" dirty="0">
                <a:latin typeface="Times New Roman" panose="02020603050405020304" pitchFamily="18" charset="0"/>
                <a:cs typeface="Times New Roman" panose="02020603050405020304" pitchFamily="18" charset="0"/>
              </a:rPr>
              <a:t>, T. (2004). </a:t>
            </a:r>
            <a:r>
              <a:rPr lang="en-US" sz="7200" i="1" dirty="0">
                <a:latin typeface="Times New Roman" panose="02020603050405020304" pitchFamily="18" charset="0"/>
                <a:cs typeface="Times New Roman" panose="02020603050405020304" pitchFamily="18" charset="0"/>
              </a:rPr>
              <a:t>Cooperative Housing Development Toolbox: A Guide for Successful Community Development</a:t>
            </a:r>
            <a:r>
              <a:rPr lang="en-US" sz="7200" dirty="0">
                <a:latin typeface="Times New Roman" panose="02020603050405020304" pitchFamily="18" charset="0"/>
                <a:cs typeface="Times New Roman" panose="02020603050405020304" pitchFamily="18" charset="0"/>
              </a:rPr>
              <a:t>. Minneapolis. Retrieved from http://www.uwcc.wisc.edu/pdf/Cooperative_housing_Communitydev.pdf</a:t>
            </a:r>
            <a:endParaRPr lang="x-none" sz="7200" dirty="0">
              <a:latin typeface="Times New Roman" panose="02020603050405020304" pitchFamily="18" charset="0"/>
              <a:cs typeface="Times New Roman" panose="02020603050405020304" pitchFamily="18" charset="0"/>
            </a:endParaRPr>
          </a:p>
          <a:p>
            <a:r>
              <a:rPr lang="en-US" sz="7200" dirty="0">
                <a:latin typeface="Times New Roman" panose="02020603050405020304" pitchFamily="18" charset="0"/>
                <a:cs typeface="Times New Roman" panose="02020603050405020304" pitchFamily="18" charset="0"/>
              </a:rPr>
              <a:t>Winston, N., &amp; Pareja </a:t>
            </a:r>
            <a:r>
              <a:rPr lang="en-US" sz="7200" dirty="0" err="1">
                <a:latin typeface="Times New Roman" panose="02020603050405020304" pitchFamily="18" charset="0"/>
                <a:cs typeface="Times New Roman" panose="02020603050405020304" pitchFamily="18" charset="0"/>
              </a:rPr>
              <a:t>Eastaway</a:t>
            </a:r>
            <a:r>
              <a:rPr lang="en-US" sz="7200" dirty="0">
                <a:latin typeface="Times New Roman" panose="02020603050405020304" pitchFamily="18" charset="0"/>
                <a:cs typeface="Times New Roman" panose="02020603050405020304" pitchFamily="18" charset="0"/>
              </a:rPr>
              <a:t>, M. (2008). Sustainable housing in the urban context: International sustainable development indicator sets and housing. </a:t>
            </a:r>
            <a:r>
              <a:rPr lang="en-US" sz="7200" i="1" dirty="0">
                <a:latin typeface="Times New Roman" panose="02020603050405020304" pitchFamily="18" charset="0"/>
                <a:cs typeface="Times New Roman" panose="02020603050405020304" pitchFamily="18" charset="0"/>
              </a:rPr>
              <a:t>Social Indicators Research</a:t>
            </a:r>
            <a:r>
              <a:rPr lang="en-US" sz="7200" dirty="0">
                <a:latin typeface="Times New Roman" panose="02020603050405020304" pitchFamily="18" charset="0"/>
                <a:cs typeface="Times New Roman" panose="02020603050405020304" pitchFamily="18" charset="0"/>
              </a:rPr>
              <a:t>, </a:t>
            </a:r>
            <a:r>
              <a:rPr lang="en-US" sz="7200" i="1" dirty="0">
                <a:latin typeface="Times New Roman" panose="02020603050405020304" pitchFamily="18" charset="0"/>
                <a:cs typeface="Times New Roman" panose="02020603050405020304" pitchFamily="18" charset="0"/>
              </a:rPr>
              <a:t>87</a:t>
            </a:r>
            <a:r>
              <a:rPr lang="en-US" sz="7200" dirty="0">
                <a:latin typeface="Times New Roman" panose="02020603050405020304" pitchFamily="18" charset="0"/>
                <a:cs typeface="Times New Roman" panose="02020603050405020304" pitchFamily="18" charset="0"/>
              </a:rPr>
              <a:t>(2), 211–221. </a:t>
            </a:r>
            <a:r>
              <a:rPr lang="en-US" dirty="0"/>
              <a:t>http://doi.org/10.1007/s11205-007-9165-8</a:t>
            </a:r>
            <a:endParaRPr lang="x-none" dirty="0"/>
          </a:p>
          <a:p>
            <a:r>
              <a:rPr lang="en-US" b="1" dirty="0"/>
              <a:t> </a:t>
            </a:r>
            <a:endParaRPr lang="x-none" dirty="0"/>
          </a:p>
          <a:p>
            <a:endParaRPr lang="x-none" dirty="0"/>
          </a:p>
          <a:p>
            <a:pPr marL="342842" indent="-342842">
              <a:buFont typeface="+mj-lt"/>
              <a:buAutoNum type="arabicPeriod"/>
            </a:pPr>
            <a:r>
              <a:rPr lang="en-US" sz="1600" dirty="0"/>
              <a:t> </a:t>
            </a:r>
          </a:p>
          <a:p>
            <a:pPr marL="342842" indent="-342842">
              <a:buFont typeface="+mj-lt"/>
              <a:buAutoNum type="arabicPeriod"/>
            </a:pPr>
            <a:r>
              <a:rPr lang="en-US" sz="1600" dirty="0"/>
              <a:t> </a:t>
            </a:r>
          </a:p>
        </p:txBody>
      </p:sp>
      <p:sp>
        <p:nvSpPr>
          <p:cNvPr id="27" name="TextBox 26"/>
          <p:cNvSpPr txBox="1"/>
          <p:nvPr/>
        </p:nvSpPr>
        <p:spPr>
          <a:xfrm>
            <a:off x="12446725" y="28444267"/>
            <a:ext cx="18288000" cy="685800"/>
          </a:xfrm>
          <a:prstGeom prst="rect">
            <a:avLst/>
          </a:prstGeom>
          <a:noFill/>
          <a:ln>
            <a:noFill/>
          </a:ln>
        </p:spPr>
        <p:txBody>
          <a:bodyPr wrap="none" lIns="68568" tIns="34284" rIns="68568" bIns="34284" rtlCol="0" anchor="ctr" anchorCtr="0">
            <a:noAutofit/>
          </a:bodyPr>
          <a:lstStyle/>
          <a:p>
            <a:pPr algn="ctr"/>
            <a:r>
              <a:rPr lang="en-US" sz="4400" b="1" dirty="0">
                <a:latin typeface="Times New Roman" panose="02020603050405020304" pitchFamily="18" charset="0"/>
                <a:cs typeface="Times New Roman" panose="02020603050405020304" pitchFamily="18" charset="0"/>
              </a:rPr>
              <a:t>References</a:t>
            </a:r>
          </a:p>
        </p:txBody>
      </p:sp>
      <p:sp>
        <p:nvSpPr>
          <p:cNvPr id="10" name="Text Box 189"/>
          <p:cNvSpPr txBox="1">
            <a:spLocks noChangeArrowheads="1"/>
          </p:cNvSpPr>
          <p:nvPr/>
        </p:nvSpPr>
        <p:spPr bwMode="auto">
          <a:xfrm>
            <a:off x="0" y="5321320"/>
            <a:ext cx="10972800" cy="6186262"/>
          </a:xfrm>
          <a:prstGeom prst="rect">
            <a:avLst/>
          </a:prstGeom>
          <a:solidFill>
            <a:schemeClr val="accent6">
              <a:lumMod val="60000"/>
              <a:lumOff val="40000"/>
            </a:schemeClr>
          </a:solidFill>
          <a:ln w="12700">
            <a:no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a:r>
              <a:rPr lang="en-US" sz="3200" dirty="0">
                <a:latin typeface="Times New Roman" panose="02020603050405020304" pitchFamily="18" charset="0"/>
                <a:cs typeface="Times New Roman" panose="02020603050405020304" pitchFamily="18" charset="0"/>
              </a:rPr>
              <a:t>This brief  is to assist community leaders in choosing, planning and organizing co-operatives housing developments and decide on the housing co-operative type as well as what management model best fits the Uganda Housing Co-operative Union. It does not specify a best co-operative and management model, but a source of information to guide a careful evaluation the desired cooperative type based on history, needs and priorities. Such a decision would have to be informed by the cooperative’s financial resource base, the management options available in the area and the strengths and weakness of the cooperative membership. Housing cooperatives are a means to hold real estate in communities of people who share a common interest. </a:t>
            </a:r>
          </a:p>
        </p:txBody>
      </p:sp>
      <p:sp>
        <p:nvSpPr>
          <p:cNvPr id="32" name="Rectangle 31"/>
          <p:cNvSpPr/>
          <p:nvPr/>
        </p:nvSpPr>
        <p:spPr>
          <a:xfrm>
            <a:off x="0" y="4275842"/>
            <a:ext cx="10972800" cy="1014346"/>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tx1"/>
                </a:solidFill>
                <a:latin typeface="Times New Roman" panose="02020603050405020304" pitchFamily="18" charset="0"/>
                <a:cs typeface="Times New Roman" panose="02020603050405020304" pitchFamily="18" charset="0"/>
              </a:rPr>
              <a:t>SUMMARY</a:t>
            </a:r>
          </a:p>
        </p:txBody>
      </p:sp>
      <p:sp>
        <p:nvSpPr>
          <p:cNvPr id="15" name="Text Box 194"/>
          <p:cNvSpPr txBox="1">
            <a:spLocks noChangeArrowheads="1"/>
          </p:cNvSpPr>
          <p:nvPr/>
        </p:nvSpPr>
        <p:spPr bwMode="auto">
          <a:xfrm>
            <a:off x="11146971" y="12580911"/>
            <a:ext cx="21289994" cy="15469586"/>
          </a:xfrm>
          <a:prstGeom prst="rect">
            <a:avLst/>
          </a:prstGeom>
          <a:solidFill>
            <a:schemeClr val="accent6">
              <a:lumMod val="60000"/>
              <a:lumOff val="40000"/>
            </a:schemeClr>
          </a:solidFill>
          <a:ln w="12700">
            <a:noFill/>
          </a:ln>
          <a:effectLst/>
        </p:spPr>
        <p:txBody>
          <a:bodyPr lIns="137137" tIns="137137" rIns="137137" bIns="137137" numCol="2" spcCol="36000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a:latin typeface="Times New Roman" panose="02020603050405020304" pitchFamily="18" charset="0"/>
                <a:cs typeface="Times New Roman" panose="02020603050405020304" pitchFamily="18" charset="0"/>
              </a:rPr>
              <a:t>Housing cooperatives offer tangible benefits to it members, which include access to affordable housing, </a:t>
            </a:r>
            <a:r>
              <a:rPr lang="en-US" sz="3200" b="1" i="1" dirty="0">
                <a:latin typeface="Times New Roman" panose="02020603050405020304" pitchFamily="18" charset="0"/>
                <a:cs typeface="Times New Roman" panose="02020603050405020304" pitchFamily="18" charset="0"/>
              </a:rPr>
              <a:t>flexibility, financial and social returns</a:t>
            </a:r>
            <a:r>
              <a:rPr lang="en-US" sz="3200" dirty="0">
                <a:latin typeface="Times New Roman" panose="02020603050405020304" pitchFamily="18" charset="0"/>
                <a:cs typeface="Times New Roman" panose="02020603050405020304" pitchFamily="18" charset="0"/>
              </a:rPr>
              <a:t> and stability. Housing cooperatives also often have a ripple effect on a community and leverage broader community benefits such as an enhanced level of trust among neighbors, and increased civic participation. All these benefits translate into the development of an economically stronger and more socially engaged community.  </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Housing cooperative provides an </a:t>
            </a:r>
            <a:r>
              <a:rPr lang="en-US" sz="3200" b="1" i="1" dirty="0">
                <a:latin typeface="Times New Roman" panose="02020603050405020304" pitchFamily="18" charset="0"/>
                <a:cs typeface="Times New Roman" panose="02020603050405020304" pitchFamily="18" charset="0"/>
              </a:rPr>
              <a:t>affordable homeownership</a:t>
            </a:r>
            <a:r>
              <a:rPr lang="en-US" sz="3200" dirty="0">
                <a:latin typeface="Times New Roman" panose="02020603050405020304" pitchFamily="18" charset="0"/>
                <a:cs typeface="Times New Roman" panose="02020603050405020304" pitchFamily="18" charset="0"/>
              </a:rPr>
              <a:t> opportunity for people at all income levels. Buying a share in a co-op is usually less expensive than purchasing a single-family home. In addition, because no actual real estate is changing hands in a housing cooperative purchase, title work and other closing costs are typically much lower with housing cooperatives. </a:t>
            </a:r>
          </a:p>
          <a:p>
            <a:pPr algn="just" eaLnBrk="1" hangingPunct="1"/>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Because the housing cooperative is owned by the residents, it operates at </a:t>
            </a:r>
            <a:r>
              <a:rPr lang="en-US" sz="3200" b="1" i="1" dirty="0">
                <a:latin typeface="Times New Roman" panose="02020603050405020304" pitchFamily="18" charset="0"/>
                <a:cs typeface="Times New Roman" panose="02020603050405020304" pitchFamily="18" charset="0"/>
              </a:rPr>
              <a:t>minimal cost</a:t>
            </a:r>
            <a:r>
              <a:rPr lang="en-US" sz="3200" dirty="0">
                <a:latin typeface="Times New Roman" panose="02020603050405020304" pitchFamily="18" charset="0"/>
                <a:cs typeface="Times New Roman" panose="02020603050405020304" pitchFamily="18" charset="0"/>
              </a:rPr>
              <a:t> cutting out third party and profit motive. Members have no reason to substantially increase monthly charges unless taxes or actual operating costs increase. The operating budget covers only what is required to manage and maintain the cooperative (including reserves for maintenance and long-term improvements), significantly reducing costs to residents. In addition, because housing cooperative members control the budget, they can affect cost savings through higher levels of self-management.</a:t>
            </a:r>
          </a:p>
          <a:p>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Cooperatives are a great option for </a:t>
            </a:r>
            <a:r>
              <a:rPr lang="en-US" sz="3200" b="1" i="1" dirty="0">
                <a:latin typeface="Times New Roman" panose="02020603050405020304" pitchFamily="18" charset="0"/>
                <a:cs typeface="Times New Roman" panose="02020603050405020304" pitchFamily="18" charset="0"/>
              </a:rPr>
              <a:t>adaptive reuse</a:t>
            </a:r>
            <a:r>
              <a:rPr lang="en-US" sz="3200" dirty="0">
                <a:latin typeface="Times New Roman" panose="02020603050405020304" pitchFamily="18" charset="0"/>
                <a:cs typeface="Times New Roman" panose="02020603050405020304" pitchFamily="18" charset="0"/>
              </a:rPr>
              <a:t> of old schools, nursing homes and factories. Any population can take advantage of the co-operative model, including seniors, students, families, artists, recent immigrants, or anyone interested in a community-based approach to living. Cooperatives can serve any population. However, cooperatives are particularly well suited to groups who possess some shared affinity. The affinity may relate to age, cultural background, artistic expression, geographic location, professional affiliation, or academic endeavor. </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Cooperative housing can be employed as a model for providing affordable housing with a community spirit, or element of mutual support. </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Housing cooperative can be engines for affordable housing since they focus on helping people who face difficulties in accessing housing. They target household with low income or household with moderate income. In this case, housing cooperatives offer households with low or moderate incomes not only a significant improvement in their quality of life but also a supportive environment, favorable to their growth as individuals, as families and as members of society. Affordable housing is an important social asset, which contributes to the fight against poverty with efforts to increase social integration and also improve public health. </a:t>
            </a:r>
            <a:endParaRPr lang="x-none" sz="3200" dirty="0">
              <a:latin typeface="Times New Roman" panose="02020603050405020304" pitchFamily="18" charset="0"/>
              <a:cs typeface="Times New Roman" panose="02020603050405020304" pitchFamily="18" charset="0"/>
            </a:endParaRPr>
          </a:p>
          <a:p>
            <a:pPr algn="just"/>
            <a:endParaRPr lang="x-none"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 </a:t>
            </a:r>
            <a:endParaRPr lang="x-none" sz="3200" dirty="0">
              <a:latin typeface="Times New Roman" panose="02020603050405020304" pitchFamily="18" charset="0"/>
              <a:cs typeface="Times New Roman" panose="02020603050405020304" pitchFamily="18" charset="0"/>
            </a:endParaRPr>
          </a:p>
          <a:p>
            <a:pPr algn="just" eaLnBrk="1" hangingPunct="1"/>
            <a:endParaRPr lang="x-none" sz="3200" dirty="0">
              <a:latin typeface="Times New Roman" panose="02020603050405020304" pitchFamily="18" charset="0"/>
              <a:cs typeface="Times New Roman" panose="02020603050405020304" pitchFamily="18" charset="0"/>
            </a:endParaRPr>
          </a:p>
          <a:p>
            <a:pPr eaLnBrk="1" hangingPunct="1"/>
            <a:endParaRPr lang="en-US" sz="3200" dirty="0">
              <a:latin typeface="Calibri" pitchFamily="34" charset="0"/>
            </a:endParaRPr>
          </a:p>
        </p:txBody>
      </p:sp>
      <p:sp>
        <p:nvSpPr>
          <p:cNvPr id="33" name="Rectangle 32"/>
          <p:cNvSpPr/>
          <p:nvPr/>
        </p:nvSpPr>
        <p:spPr>
          <a:xfrm>
            <a:off x="-75914" y="12287272"/>
            <a:ext cx="11124626" cy="1053058"/>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algn="ctr"/>
            <a:r>
              <a:rPr lang="en-US" sz="4400" b="1" dirty="0">
                <a:solidFill>
                  <a:schemeClr val="tx1"/>
                </a:solidFill>
                <a:latin typeface="Times New Roman" panose="02020603050405020304" pitchFamily="18" charset="0"/>
                <a:cs typeface="Times New Roman" panose="02020603050405020304" pitchFamily="18" charset="0"/>
              </a:rPr>
              <a:t>INTRODUCTION</a:t>
            </a:r>
          </a:p>
        </p:txBody>
      </p:sp>
      <p:sp>
        <p:nvSpPr>
          <p:cNvPr id="13" name="Text Box 192"/>
          <p:cNvSpPr txBox="1">
            <a:spLocks noChangeArrowheads="1"/>
          </p:cNvSpPr>
          <p:nvPr/>
        </p:nvSpPr>
        <p:spPr bwMode="auto">
          <a:xfrm>
            <a:off x="11146971" y="5131028"/>
            <a:ext cx="21244560" cy="6717891"/>
          </a:xfrm>
          <a:prstGeom prst="rect">
            <a:avLst/>
          </a:prstGeom>
          <a:solidFill>
            <a:schemeClr val="accent6">
              <a:lumMod val="60000"/>
              <a:lumOff val="40000"/>
            </a:schemeClr>
          </a:solidFill>
          <a:ln w="12700">
            <a:noFill/>
          </a:ln>
          <a:effectLst/>
        </p:spPr>
        <p:txBody>
          <a:bodyPr lIns="137137" tIns="137137" rIns="137137" bIns="137137" numCol="2" spcCol="360000">
            <a:no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a:latin typeface="Times New Roman" panose="02020603050405020304" pitchFamily="18" charset="0"/>
                <a:cs typeface="Times New Roman" panose="02020603050405020304" pitchFamily="18" charset="0"/>
              </a:rPr>
              <a:t>Access to adequate, affordable and quality housing is a fundamental aspect of a man’s needs given the access to safe and adequate shelter basic service is essential to a person’s physical, psychological, social and economic well-being. Affordable housing is crucial to maintaining an adequate labor force and also creates opportunities for people to be productive and contribute to their society.</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Affordability of housing refers to a wide spectrum of housing types, including homeless shelters and transition housing, subsidized social housing for people with special needs, and various housing types that low- and middle-income households can rent and or purchase (</a:t>
            </a:r>
            <a:r>
              <a:rPr lang="en-US" sz="3200" dirty="0" err="1">
                <a:latin typeface="Times New Roman" panose="02020603050405020304" pitchFamily="18" charset="0"/>
                <a:cs typeface="Times New Roman" panose="02020603050405020304" pitchFamily="18" charset="0"/>
              </a:rPr>
              <a:t>Litman</a:t>
            </a:r>
            <a:r>
              <a:rPr lang="en-US" sz="3200" dirty="0">
                <a:latin typeface="Times New Roman" panose="02020603050405020304" pitchFamily="18" charset="0"/>
                <a:cs typeface="Times New Roman" panose="02020603050405020304" pitchFamily="18" charset="0"/>
              </a:rPr>
              <a:t>, 2016).</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The government of Uganda through various policies and strategies is trying to enable self provisioning of housing for all people. The private sector plays an important role in providing housing to the people by exploring viable housing markets in the country. However, access by low-income earners to housing has become difficult simply because they cannot afford. Recognizing the inability of the low-income earners to have access to housing, the co-operative society has actively been involved in the provision of housing for their members through the housing cooperatives which is a pragmatic and cost-effective means of increasing homeownership.</a:t>
            </a:r>
          </a:p>
          <a:p>
            <a:pPr algn="just" eaLnBrk="1" hangingPunct="1"/>
            <a:endParaRPr lang="x-none" sz="2800" dirty="0">
              <a:latin typeface="Times New Roman" panose="02020603050405020304" pitchFamily="18" charset="0"/>
              <a:cs typeface="Times New Roman" panose="02020603050405020304" pitchFamily="18" charset="0"/>
            </a:endParaRPr>
          </a:p>
          <a:p>
            <a:pPr eaLnBrk="1" hangingPunct="1"/>
            <a:endParaRPr lang="en-US" sz="2800" dirty="0">
              <a:latin typeface="Times New Roman" panose="02020603050405020304" pitchFamily="18" charset="0"/>
              <a:cs typeface="Times New Roman" panose="02020603050405020304" pitchFamily="18" charset="0"/>
            </a:endParaRPr>
          </a:p>
        </p:txBody>
      </p:sp>
      <p:sp>
        <p:nvSpPr>
          <p:cNvPr id="34" name="Rectangle 33"/>
          <p:cNvSpPr/>
          <p:nvPr/>
        </p:nvSpPr>
        <p:spPr>
          <a:xfrm>
            <a:off x="11146971" y="4310795"/>
            <a:ext cx="21244560" cy="862945"/>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lvl="0" algn="ctr"/>
            <a:r>
              <a:rPr lang="en-US" sz="4400" b="1" dirty="0">
                <a:solidFill>
                  <a:schemeClr val="tx1"/>
                </a:solidFill>
                <a:latin typeface="Times New Roman" panose="02020603050405020304" pitchFamily="18" charset="0"/>
                <a:cs typeface="Times New Roman" panose="02020603050405020304" pitchFamily="18" charset="0"/>
              </a:rPr>
              <a:t>HOUSING CO-OPERATIVES AS A STRATEGY FOR AFFORDABLE HOUSING</a:t>
            </a:r>
            <a:endParaRPr lang="x-none" sz="4400" dirty="0">
              <a:solidFill>
                <a:schemeClr val="tx1"/>
              </a:solidFill>
              <a:latin typeface="Times New Roman" panose="02020603050405020304" pitchFamily="18" charset="0"/>
              <a:cs typeface="Times New Roman" panose="02020603050405020304" pitchFamily="18" charset="0"/>
            </a:endParaRPr>
          </a:p>
        </p:txBody>
      </p:sp>
      <p:sp>
        <p:nvSpPr>
          <p:cNvPr id="12" name="Text Box 191"/>
          <p:cNvSpPr txBox="1">
            <a:spLocks noChangeArrowheads="1"/>
          </p:cNvSpPr>
          <p:nvPr/>
        </p:nvSpPr>
        <p:spPr bwMode="auto">
          <a:xfrm>
            <a:off x="32722457" y="5171018"/>
            <a:ext cx="11168742" cy="14065342"/>
          </a:xfrm>
          <a:prstGeom prst="rect">
            <a:avLst/>
          </a:prstGeom>
          <a:solidFill>
            <a:schemeClr val="accent6">
              <a:lumMod val="60000"/>
              <a:lumOff val="40000"/>
            </a:schemeClr>
          </a:solidFill>
          <a:ln w="12700">
            <a:no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b="1" i="1" dirty="0">
                <a:latin typeface="Times New Roman" panose="02020603050405020304" pitchFamily="18" charset="0"/>
                <a:cs typeface="Times New Roman" panose="02020603050405020304" pitchFamily="18" charset="0"/>
              </a:rPr>
              <a:t>Market rate cooperative</a:t>
            </a:r>
            <a:r>
              <a:rPr lang="en-US" sz="3200" dirty="0">
                <a:latin typeface="Times New Roman" panose="02020603050405020304" pitchFamily="18" charset="0"/>
                <a:cs typeface="Times New Roman" panose="02020603050405020304" pitchFamily="18" charset="0"/>
              </a:rPr>
              <a:t> which sells shares at a full market value in the original sale and permits future unit sales at market value. Much like conventional real estate, a unit’s sale price is determined by the market, allowing for potential accumulation (or loss) of equity by the members.</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A </a:t>
            </a:r>
            <a:r>
              <a:rPr lang="en-US" sz="3200" b="1" i="1" dirty="0">
                <a:latin typeface="Times New Roman" panose="02020603050405020304" pitchFamily="18" charset="0"/>
                <a:cs typeface="Times New Roman" panose="02020603050405020304" pitchFamily="18" charset="0"/>
              </a:rPr>
              <a:t>limited equity cooperative</a:t>
            </a:r>
            <a:r>
              <a:rPr lang="en-US" sz="3200" dirty="0">
                <a:latin typeface="Times New Roman" panose="02020603050405020304" pitchFamily="18" charset="0"/>
                <a:cs typeface="Times New Roman" panose="02020603050405020304" pitchFamily="18" charset="0"/>
              </a:rPr>
              <a:t>; the cooperative owns all the land, houses and common areas. This type of cooperative is designed to maintain long-term housing affordability. While most public sector programs have limited timelines after which affordability disappears a limited equity cooperative can continue offering benefits forever. </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A </a:t>
            </a:r>
            <a:r>
              <a:rPr lang="en-US" sz="3200" b="1" i="1" dirty="0">
                <a:latin typeface="Times New Roman" panose="02020603050405020304" pitchFamily="18" charset="0"/>
                <a:cs typeface="Times New Roman" panose="02020603050405020304" pitchFamily="18" charset="0"/>
              </a:rPr>
              <a:t>limited housing cooperative; </a:t>
            </a:r>
            <a:r>
              <a:rPr lang="en-US" sz="3200" dirty="0">
                <a:latin typeface="Times New Roman" panose="02020603050405020304" pitchFamily="18" charset="0"/>
                <a:cs typeface="Times New Roman" panose="02020603050405020304" pitchFamily="18" charset="0"/>
              </a:rPr>
              <a:t>members collectively buy land and build houses for all the members. Once that cooperative goal is achieved, the title is transferred to individual members and the cooperative is dissolved, individual members can do whatever they want with </a:t>
            </a:r>
            <a:r>
              <a:rPr lang="en-US" sz="3200">
                <a:latin typeface="Times New Roman" panose="02020603050405020304" pitchFamily="18" charset="0"/>
                <a:cs typeface="Times New Roman" panose="02020603050405020304" pitchFamily="18" charset="0"/>
              </a:rPr>
              <a:t>their assets.</a:t>
            </a:r>
            <a:endParaRPr lang="en-US" sz="3200" dirty="0">
              <a:latin typeface="Times New Roman" panose="02020603050405020304" pitchFamily="18" charset="0"/>
              <a:cs typeface="Times New Roman" panose="02020603050405020304" pitchFamily="18" charset="0"/>
            </a:endParaRP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A </a:t>
            </a:r>
            <a:r>
              <a:rPr lang="en-US" sz="3200" b="1" i="1" dirty="0">
                <a:latin typeface="Times New Roman" panose="02020603050405020304" pitchFamily="18" charset="0"/>
                <a:cs typeface="Times New Roman" panose="02020603050405020304" pitchFamily="18" charset="0"/>
              </a:rPr>
              <a:t>multiple-mortgage housing cooperative;</a:t>
            </a:r>
            <a:r>
              <a:rPr lang="en-US" sz="3200" dirty="0">
                <a:latin typeface="Times New Roman" panose="02020603050405020304" pitchFamily="18" charset="0"/>
                <a:cs typeface="Times New Roman" panose="02020603050405020304" pitchFamily="18" charset="0"/>
              </a:rPr>
              <a:t> each member has a separate mortgage. The cooperative does not dissolve after all the houses have been completed, though each member can sell his/her own housing unit on the open market. </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b="1" i="1" dirty="0">
                <a:latin typeface="Times New Roman" panose="02020603050405020304" pitchFamily="18" charset="0"/>
                <a:cs typeface="Times New Roman" panose="02020603050405020304" pitchFamily="18" charset="0"/>
              </a:rPr>
              <a:t>Mutual housing association</a:t>
            </a:r>
            <a:r>
              <a:rPr lang="en-US" sz="3200" dirty="0">
                <a:latin typeface="Times New Roman" panose="02020603050405020304" pitchFamily="18" charset="0"/>
                <a:cs typeface="Times New Roman" panose="02020603050405020304" pitchFamily="18" charset="0"/>
              </a:rPr>
              <a:t> is a non-profit corporation set up to develop, own, and operate housing. It continues to operate as a cooperative even when the primary goal of providing affordable housing to members has been attained</a:t>
            </a:r>
          </a:p>
        </p:txBody>
      </p:sp>
      <p:sp>
        <p:nvSpPr>
          <p:cNvPr id="35" name="Rectangle 34"/>
          <p:cNvSpPr/>
          <p:nvPr/>
        </p:nvSpPr>
        <p:spPr>
          <a:xfrm>
            <a:off x="32766000" y="4405784"/>
            <a:ext cx="11125198" cy="738563"/>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lvl="0" algn="ctr"/>
            <a:r>
              <a:rPr lang="en-US" sz="3600" b="1" dirty="0">
                <a:solidFill>
                  <a:schemeClr val="tx1"/>
                </a:solidFill>
                <a:latin typeface="Times New Roman" panose="02020603050405020304" pitchFamily="18" charset="0"/>
                <a:cs typeface="Times New Roman" panose="02020603050405020304" pitchFamily="18" charset="0"/>
              </a:rPr>
              <a:t>HOUSING CO-OPERATIVE TYPES  </a:t>
            </a:r>
            <a:endParaRPr lang="x-none" sz="3600" dirty="0">
              <a:solidFill>
                <a:schemeClr val="tx1"/>
              </a:solidFill>
              <a:latin typeface="Times New Roman" panose="02020603050405020304" pitchFamily="18" charset="0"/>
              <a:cs typeface="Times New Roman" panose="02020603050405020304" pitchFamily="18" charset="0"/>
            </a:endParaRPr>
          </a:p>
        </p:txBody>
      </p:sp>
      <p:sp>
        <p:nvSpPr>
          <p:cNvPr id="14" name="Text Box 193"/>
          <p:cNvSpPr txBox="1">
            <a:spLocks noChangeArrowheads="1"/>
          </p:cNvSpPr>
          <p:nvPr/>
        </p:nvSpPr>
        <p:spPr bwMode="auto">
          <a:xfrm>
            <a:off x="32918400" y="20440313"/>
            <a:ext cx="11166563" cy="9079362"/>
          </a:xfrm>
          <a:prstGeom prst="rect">
            <a:avLst/>
          </a:prstGeom>
          <a:solidFill>
            <a:schemeClr val="accent6">
              <a:lumMod val="60000"/>
              <a:lumOff val="40000"/>
            </a:schemeClr>
          </a:solidFill>
          <a:ln w="12700">
            <a:noFill/>
          </a:ln>
          <a:effectLst/>
        </p:spPr>
        <p:txBody>
          <a:bodyPr wrap="square" lIns="137137" tIns="137137" rIns="137137" bIns="137137">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a:latin typeface="Times New Roman" panose="02020603050405020304" pitchFamily="18" charset="0"/>
                <a:cs typeface="Times New Roman" panose="02020603050405020304" pitchFamily="18" charset="0"/>
              </a:rPr>
              <a:t>There are certain things that should be looked at when choosing a housing cooperative type these can be but not limited to:</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A </a:t>
            </a:r>
            <a:r>
              <a:rPr lang="en-US" sz="3200" b="1" i="1" dirty="0">
                <a:latin typeface="Times New Roman" panose="02020603050405020304" pitchFamily="18" charset="0"/>
                <a:cs typeface="Times New Roman" panose="02020603050405020304" pitchFamily="18" charset="0"/>
              </a:rPr>
              <a:t>sense of community</a:t>
            </a:r>
            <a:r>
              <a:rPr lang="en-US" sz="3200" dirty="0">
                <a:latin typeface="Times New Roman" panose="02020603050405020304" pitchFamily="18" charset="0"/>
                <a:cs typeface="Times New Roman" panose="02020603050405020304" pitchFamily="18" charset="0"/>
              </a:rPr>
              <a:t> that is a housing cooperative purposefully works to foster community through group activities and common space living.</a:t>
            </a:r>
            <a:endParaRPr lang="x-none" sz="3200" dirty="0">
              <a:latin typeface="Times New Roman" panose="02020603050405020304" pitchFamily="18" charset="0"/>
              <a:cs typeface="Times New Roman" panose="02020603050405020304" pitchFamily="18" charset="0"/>
            </a:endParaRP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A housing cooperative that understands the implications of </a:t>
            </a:r>
            <a:r>
              <a:rPr lang="en-US" sz="3200" b="1" i="1" dirty="0">
                <a:latin typeface="Times New Roman" panose="02020603050405020304" pitchFamily="18" charset="0"/>
                <a:cs typeface="Times New Roman" panose="02020603050405020304" pitchFamily="18" charset="0"/>
              </a:rPr>
              <a:t>tenure and equity</a:t>
            </a:r>
            <a:r>
              <a:rPr lang="en-US" sz="3200" dirty="0">
                <a:latin typeface="Times New Roman" panose="02020603050405020304" pitchFamily="18" charset="0"/>
                <a:cs typeface="Times New Roman" panose="02020603050405020304" pitchFamily="18" charset="0"/>
              </a:rPr>
              <a:t> this helps with continuity of the co-operative. </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Co-operatives are called </a:t>
            </a:r>
            <a:r>
              <a:rPr lang="en-US" sz="3200" b="1" i="1" dirty="0">
                <a:latin typeface="Times New Roman" panose="02020603050405020304" pitchFamily="18" charset="0"/>
                <a:cs typeface="Times New Roman" panose="02020603050405020304" pitchFamily="18" charset="0"/>
              </a:rPr>
              <a:t>not for profit</a:t>
            </a:r>
            <a:r>
              <a:rPr lang="en-US" sz="3200" dirty="0">
                <a:latin typeface="Times New Roman" panose="02020603050405020304" pitchFamily="18" charset="0"/>
                <a:cs typeface="Times New Roman" panose="02020603050405020304" pitchFamily="18" charset="0"/>
              </a:rPr>
              <a:t> housing. This means they are to provide quality housing for the people who live in them and not profits for an investor.</a:t>
            </a:r>
          </a:p>
          <a:p>
            <a:pPr algn="just" eaLnBrk="1" hangingPunct="1"/>
            <a:endParaRPr lang="en-US" sz="3200" dirty="0">
              <a:latin typeface="Times New Roman" panose="02020603050405020304" pitchFamily="18" charset="0"/>
              <a:cs typeface="Times New Roman" panose="02020603050405020304" pitchFamily="18" charset="0"/>
            </a:endParaRPr>
          </a:p>
          <a:p>
            <a:pPr algn="just" eaLnBrk="1" hangingPunct="1"/>
            <a:r>
              <a:rPr lang="en-US" sz="3200" dirty="0">
                <a:latin typeface="Times New Roman" panose="02020603050405020304" pitchFamily="18" charset="0"/>
                <a:cs typeface="Times New Roman" panose="02020603050405020304" pitchFamily="18" charset="0"/>
              </a:rPr>
              <a:t>One that </a:t>
            </a:r>
            <a:r>
              <a:rPr lang="en-US" sz="3200" b="1" i="1" dirty="0">
                <a:latin typeface="Times New Roman" panose="02020603050405020304" pitchFamily="18" charset="0"/>
                <a:cs typeface="Times New Roman" panose="02020603050405020304" pitchFamily="18" charset="0"/>
              </a:rPr>
              <a:t>reduces dependence</a:t>
            </a:r>
            <a:r>
              <a:rPr lang="en-US" sz="3200" dirty="0">
                <a:latin typeface="Times New Roman" panose="02020603050405020304" pitchFamily="18" charset="0"/>
                <a:cs typeface="Times New Roman" panose="02020603050405020304" pitchFamily="18" charset="0"/>
              </a:rPr>
              <a:t> and gives people a stake in where they live by giving its members an opportunity to develop new skills and use the skills usefully.</a:t>
            </a:r>
            <a:endParaRPr lang="x-none" sz="3200" dirty="0">
              <a:latin typeface="Times New Roman" panose="02020603050405020304" pitchFamily="18" charset="0"/>
              <a:cs typeface="Times New Roman" panose="02020603050405020304" pitchFamily="18" charset="0"/>
            </a:endParaRPr>
          </a:p>
          <a:p>
            <a:pPr algn="just" eaLnBrk="1" hangingPunct="1"/>
            <a:endParaRPr lang="x-none" sz="2800" dirty="0">
              <a:latin typeface="Times New Roman" panose="02020603050405020304" pitchFamily="18" charset="0"/>
              <a:cs typeface="Times New Roman" panose="02020603050405020304" pitchFamily="18" charset="0"/>
            </a:endParaRPr>
          </a:p>
        </p:txBody>
      </p:sp>
      <p:sp>
        <p:nvSpPr>
          <p:cNvPr id="36" name="Rectangle 35"/>
          <p:cNvSpPr/>
          <p:nvPr/>
        </p:nvSpPr>
        <p:spPr>
          <a:xfrm>
            <a:off x="32933639" y="19104429"/>
            <a:ext cx="10998923" cy="1335884"/>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lvl="1"/>
            <a:r>
              <a:rPr lang="en-US" sz="3600" dirty="0">
                <a:solidFill>
                  <a:schemeClr val="tx1"/>
                </a:solidFill>
                <a:latin typeface="Times New Roman" panose="02020603050405020304" pitchFamily="18" charset="0"/>
                <a:cs typeface="Times New Roman" panose="02020603050405020304" pitchFamily="18" charset="0"/>
              </a:rPr>
              <a:t>WHAT TO CONSIDER AS A COOPERATIVE’S CHOICE</a:t>
            </a:r>
            <a:endParaRPr lang="x-none" sz="3600" dirty="0">
              <a:solidFill>
                <a:schemeClr val="tx1"/>
              </a:solidFill>
              <a:latin typeface="Times New Roman" panose="02020603050405020304" pitchFamily="18" charset="0"/>
              <a:cs typeface="Times New Roman" panose="02020603050405020304" pitchFamily="18" charset="0"/>
            </a:endParaRPr>
          </a:p>
        </p:txBody>
      </p:sp>
      <p:sp>
        <p:nvSpPr>
          <p:cNvPr id="11" name="Text Box 190"/>
          <p:cNvSpPr txBox="1">
            <a:spLocks noChangeArrowheads="1"/>
          </p:cNvSpPr>
          <p:nvPr/>
        </p:nvSpPr>
        <p:spPr bwMode="auto">
          <a:xfrm>
            <a:off x="-76487" y="13350412"/>
            <a:ext cx="11125199" cy="14996776"/>
          </a:xfrm>
          <a:prstGeom prst="rect">
            <a:avLst/>
          </a:prstGeom>
          <a:solidFill>
            <a:schemeClr val="accent6">
              <a:lumMod val="60000"/>
              <a:lumOff val="40000"/>
            </a:schemeClr>
          </a:solidFill>
          <a:ln w="12700">
            <a:noFill/>
          </a:ln>
          <a:effectLst/>
        </p:spPr>
        <p:txBody>
          <a:bodyPr wrap="square" lIns="137137" tIns="137137" rIns="137137" bIns="137137" spcCol="360000">
            <a:spAutoFit/>
          </a:bodyPr>
          <a:lstStyle>
            <a:lvl1pPr eaLnBrk="0" hangingPunct="0">
              <a:defRPr sz="2200">
                <a:solidFill>
                  <a:schemeClr val="tx1"/>
                </a:solidFill>
                <a:latin typeface="Arial" charset="0"/>
              </a:defRPr>
            </a:lvl1pPr>
            <a:lvl2pPr marL="742950" indent="-285750" eaLnBrk="0" hangingPunct="0">
              <a:defRPr sz="2200">
                <a:solidFill>
                  <a:schemeClr val="tx1"/>
                </a:solidFill>
                <a:latin typeface="Arial" charset="0"/>
              </a:defRPr>
            </a:lvl2pPr>
            <a:lvl3pPr marL="1143000" indent="-228600" eaLnBrk="0" hangingPunct="0">
              <a:defRPr sz="2200">
                <a:solidFill>
                  <a:schemeClr val="tx1"/>
                </a:solidFill>
                <a:latin typeface="Arial" charset="0"/>
              </a:defRPr>
            </a:lvl3pPr>
            <a:lvl4pPr marL="1600200" indent="-228600" eaLnBrk="0" hangingPunct="0">
              <a:defRPr sz="2200">
                <a:solidFill>
                  <a:schemeClr val="tx1"/>
                </a:solidFill>
                <a:latin typeface="Arial" charset="0"/>
              </a:defRPr>
            </a:lvl4pPr>
            <a:lvl5pPr marL="2057400" indent="-228600" eaLnBrk="0" hangingPunct="0">
              <a:defRPr sz="2200">
                <a:solidFill>
                  <a:schemeClr val="tx1"/>
                </a:solidFill>
                <a:latin typeface="Arial" charset="0"/>
              </a:defRPr>
            </a:lvl5pPr>
            <a:lvl6pPr marL="2514600" indent="-228600" eaLnBrk="0" fontAlgn="base" hangingPunct="0">
              <a:spcBef>
                <a:spcPct val="0"/>
              </a:spcBef>
              <a:spcAft>
                <a:spcPct val="0"/>
              </a:spcAft>
              <a:defRPr sz="2200">
                <a:solidFill>
                  <a:schemeClr val="tx1"/>
                </a:solidFill>
                <a:latin typeface="Arial" charset="0"/>
              </a:defRPr>
            </a:lvl6pPr>
            <a:lvl7pPr marL="2971800" indent="-228600" eaLnBrk="0" fontAlgn="base" hangingPunct="0">
              <a:spcBef>
                <a:spcPct val="0"/>
              </a:spcBef>
              <a:spcAft>
                <a:spcPct val="0"/>
              </a:spcAft>
              <a:defRPr sz="2200">
                <a:solidFill>
                  <a:schemeClr val="tx1"/>
                </a:solidFill>
                <a:latin typeface="Arial" charset="0"/>
              </a:defRPr>
            </a:lvl7pPr>
            <a:lvl8pPr marL="3429000" indent="-228600" eaLnBrk="0" fontAlgn="base" hangingPunct="0">
              <a:spcBef>
                <a:spcPct val="0"/>
              </a:spcBef>
              <a:spcAft>
                <a:spcPct val="0"/>
              </a:spcAft>
              <a:defRPr sz="2200">
                <a:solidFill>
                  <a:schemeClr val="tx1"/>
                </a:solidFill>
                <a:latin typeface="Arial" charset="0"/>
              </a:defRPr>
            </a:lvl8pPr>
            <a:lvl9pPr marL="3886200" indent="-228600" eaLnBrk="0" fontAlgn="base" hangingPunct="0">
              <a:spcBef>
                <a:spcPct val="0"/>
              </a:spcBef>
              <a:spcAft>
                <a:spcPct val="0"/>
              </a:spcAft>
              <a:defRPr sz="2200">
                <a:solidFill>
                  <a:schemeClr val="tx1"/>
                </a:solidFill>
                <a:latin typeface="Arial" charset="0"/>
              </a:defRPr>
            </a:lvl9pPr>
          </a:lstStyle>
          <a:p>
            <a:pPr algn="just" eaLnBrk="1" hangingPunct="1"/>
            <a:r>
              <a:rPr lang="en-US" sz="3200" dirty="0">
                <a:latin typeface="Times New Roman" panose="02020603050405020304" pitchFamily="18" charset="0"/>
                <a:cs typeface="Times New Roman" panose="02020603050405020304" pitchFamily="18" charset="0"/>
              </a:rPr>
              <a:t>Uganda recognizes at least three important cross-cutting issues relevant to the housing sector. These are the environment, gender and vulnerable groups. Approximately 40 percent of the country’s urban residents live in Kampala and the  city’s population is projected to increase from 1.7 million in 2010 to 2.4 million in 2020, representing an increase of 800,000 residents(UBOS, 2016). This would represent an average annual increase of at least 18,000 households to 2020, suggesting that a similar number of additional housing units would be required annually, excluding the replacement of substandard or obsolete stock, or any attempt to reduce overcrowding.</a:t>
            </a:r>
          </a:p>
          <a:p>
            <a:pPr algn="just" eaLnBrk="1" hangingPunct="1"/>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Development costs are high due to high costs of land (especially in urban areas) and expensive imported building materials (</a:t>
            </a:r>
            <a:r>
              <a:rPr lang="en-US" sz="3200" dirty="0" err="1">
                <a:latin typeface="Times New Roman" panose="02020603050405020304" pitchFamily="18" charset="0"/>
                <a:cs typeface="Times New Roman" panose="02020603050405020304" pitchFamily="18" charset="0"/>
              </a:rPr>
              <a:t>Irumba</a:t>
            </a:r>
            <a:r>
              <a:rPr lang="en-US" sz="3200" dirty="0">
                <a:latin typeface="Times New Roman" panose="02020603050405020304" pitchFamily="18" charset="0"/>
                <a:cs typeface="Times New Roman" panose="02020603050405020304" pitchFamily="18" charset="0"/>
              </a:rPr>
              <a:t>, 2015). Due to high building costs, rental charges for apartments and other formal housing are often high, and unaffordable by the majority of the urban population. </a:t>
            </a:r>
          </a:p>
          <a:p>
            <a:pPr algn="just"/>
            <a:endParaRPr lang="en-US" sz="3200" dirty="0">
              <a:latin typeface="Times New Roman" panose="02020603050405020304" pitchFamily="18" charset="0"/>
              <a:cs typeface="Times New Roman" panose="02020603050405020304" pitchFamily="18" charset="0"/>
            </a:endParaRPr>
          </a:p>
          <a:p>
            <a:pPr algn="just"/>
            <a:r>
              <a:rPr lang="en-US" sz="3200" dirty="0">
                <a:latin typeface="Times New Roman" panose="02020603050405020304" pitchFamily="18" charset="0"/>
                <a:cs typeface="Times New Roman" panose="02020603050405020304" pitchFamily="18" charset="0"/>
              </a:rPr>
              <a:t>As community leaders seek solutions to the affordable housing crisis, people continue to make difficult choices about where to live. Housing cooperatives offers an affordable housing solution, although housing cooperatives have been around since the mid-19</a:t>
            </a:r>
            <a:r>
              <a:rPr lang="en-US" sz="3200" baseline="30000" dirty="0">
                <a:latin typeface="Times New Roman" panose="02020603050405020304" pitchFamily="18" charset="0"/>
                <a:cs typeface="Times New Roman" panose="02020603050405020304" pitchFamily="18" charset="0"/>
              </a:rPr>
              <a:t>th</a:t>
            </a:r>
            <a:r>
              <a:rPr lang="en-US" sz="3200" dirty="0">
                <a:latin typeface="Times New Roman" panose="02020603050405020304" pitchFamily="18" charset="0"/>
                <a:cs typeface="Times New Roman" panose="02020603050405020304" pitchFamily="18" charset="0"/>
              </a:rPr>
              <a:t> century, it is not fully understood how the housing cooperatives work let alone the various models of housing cooperatives. Homes built through housing cooperatives come in different types, sizes, from high-rises to townhomes, from small multi-family buildings to clusters of single-family homes. Housing cooperatives render people with opportunities to address shelter needs by helping people with limited income to be in a position to own a house and have secure tenure</a:t>
            </a:r>
            <a:endParaRPr lang="x-none" sz="3200" dirty="0">
              <a:latin typeface="Times New Roman" panose="02020603050405020304" pitchFamily="18" charset="0"/>
              <a:cs typeface="Times New Roman" panose="02020603050405020304" pitchFamily="18" charset="0"/>
            </a:endParaRPr>
          </a:p>
        </p:txBody>
      </p:sp>
      <p:sp>
        <p:nvSpPr>
          <p:cNvPr id="45" name="Rectangle 44"/>
          <p:cNvSpPr/>
          <p:nvPr/>
        </p:nvSpPr>
        <p:spPr>
          <a:xfrm>
            <a:off x="11146971" y="11791515"/>
            <a:ext cx="21289994" cy="766560"/>
          </a:xfrm>
          <a:prstGeom prst="rect">
            <a:avLst/>
          </a:prstGeom>
          <a:solidFill>
            <a:schemeClr val="accent6">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68568" tIns="34284" rIns="68568" bIns="34284" rtlCol="0" anchor="ctr"/>
          <a:lstStyle/>
          <a:p>
            <a:pPr lvl="1" algn="ctr"/>
            <a:r>
              <a:rPr lang="en-US" sz="4400" b="1" dirty="0">
                <a:solidFill>
                  <a:schemeClr val="tx1"/>
                </a:solidFill>
                <a:latin typeface="Times New Roman" panose="02020603050405020304" pitchFamily="18" charset="0"/>
                <a:cs typeface="Times New Roman" panose="02020603050405020304" pitchFamily="18" charset="0"/>
              </a:rPr>
              <a:t>BENEFITS OF HOUSING CO-OPERATIVES</a:t>
            </a:r>
            <a:endParaRPr lang="x-none" sz="4400" dirty="0">
              <a:solidFill>
                <a:schemeClr val="tx1"/>
              </a:solidFill>
              <a:latin typeface="Times New Roman" panose="02020603050405020304" pitchFamily="18" charset="0"/>
              <a:cs typeface="Times New Roman" panose="02020603050405020304" pitchFamily="18" charset="0"/>
            </a:endParaRPr>
          </a:p>
        </p:txBody>
      </p:sp>
      <p:sp>
        <p:nvSpPr>
          <p:cNvPr id="38" name="TextBox 37"/>
          <p:cNvSpPr txBox="1"/>
          <p:nvPr/>
        </p:nvSpPr>
        <p:spPr>
          <a:xfrm>
            <a:off x="32766000" y="30038039"/>
            <a:ext cx="10803254" cy="2339102"/>
          </a:xfrm>
          <a:prstGeom prst="rect">
            <a:avLst/>
          </a:prstGeom>
          <a:noFill/>
        </p:spPr>
        <p:txBody>
          <a:bodyPr wrap="square" lIns="91440" tIns="91440" rIns="91440" bIns="91440" rtlCol="0">
            <a:normAutofit/>
          </a:bodyPr>
          <a:lstStyle/>
          <a:p>
            <a:pPr algn="ctr"/>
            <a:endParaRPr lang="en-US" sz="2800" dirty="0"/>
          </a:p>
        </p:txBody>
      </p:sp>
      <p:sp>
        <p:nvSpPr>
          <p:cNvPr id="39" name="TextBox 38"/>
          <p:cNvSpPr txBox="1"/>
          <p:nvPr/>
        </p:nvSpPr>
        <p:spPr>
          <a:xfrm>
            <a:off x="33284160" y="29146502"/>
            <a:ext cx="9144000" cy="746346"/>
          </a:xfrm>
          <a:prstGeom prst="rect">
            <a:avLst/>
          </a:prstGeom>
          <a:noFill/>
        </p:spPr>
        <p:txBody>
          <a:bodyPr wrap="none" lIns="68568" tIns="34284" rIns="68568" bIns="34284" rtlCol="0">
            <a:noAutofit/>
          </a:bodyPr>
          <a:lstStyle/>
          <a:p>
            <a:pPr algn="ctr"/>
            <a:r>
              <a:rPr lang="en-US" sz="4400" b="1" dirty="0">
                <a:latin typeface="Times New Roman" panose="02020603050405020304" pitchFamily="18" charset="0"/>
                <a:cs typeface="Times New Roman" panose="02020603050405020304" pitchFamily="18" charset="0"/>
              </a:rPr>
              <a:t>Acknowledgements</a:t>
            </a:r>
          </a:p>
        </p:txBody>
      </p:sp>
      <p:pic>
        <p:nvPicPr>
          <p:cNvPr id="48" name="Picture 47" descr="Image result for makerere university logo"/>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72089" y="607035"/>
            <a:ext cx="3814312" cy="2241259"/>
          </a:xfrm>
          <a:prstGeom prst="rect">
            <a:avLst/>
          </a:prstGeom>
          <a:noFill/>
          <a:ln>
            <a:noFill/>
          </a:ln>
        </p:spPr>
      </p:pic>
      <p:pic>
        <p:nvPicPr>
          <p:cNvPr id="56" name="Picture 55" descr="http://ual.mak.ac.ug/wp-content/uploads/2016/08/cropped-cropped-Dannn5-2.png">
            <a:extLst>
              <a:ext uri="{FF2B5EF4-FFF2-40B4-BE49-F238E27FC236}">
                <a16:creationId xmlns:a16="http://schemas.microsoft.com/office/drawing/2014/main" id="{5E1121BB-18C8-48F1-8A6A-4390E877D30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1672088" y="3197814"/>
            <a:ext cx="3814311" cy="455342"/>
          </a:xfrm>
          <a:prstGeom prst="rect">
            <a:avLst/>
          </a:prstGeom>
          <a:noFill/>
          <a:ln>
            <a:noFill/>
          </a:ln>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22457" y="903993"/>
            <a:ext cx="11056358" cy="1474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78649" y="30359444"/>
            <a:ext cx="11056358" cy="1474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12518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4768</TotalTime>
  <Words>1909</Words>
  <Application>Microsoft Office PowerPoint</Application>
  <PresentationFormat>Custom</PresentationFormat>
  <Paragraphs>76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Genigraphics LLC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 Tri-Fold</dc:title>
  <dc:creator>Jay Larson</dc:creator>
  <dc:description>Quality poster printing
www.genigraphics.com
1-800-790-4001</dc:description>
  <cp:lastModifiedBy>Projects</cp:lastModifiedBy>
  <cp:revision>155</cp:revision>
  <cp:lastPrinted>2020-03-11T07:37:25Z</cp:lastPrinted>
  <dcterms:created xsi:type="dcterms:W3CDTF">2013-02-10T21:14:48Z</dcterms:created>
  <dcterms:modified xsi:type="dcterms:W3CDTF">2020-03-23T05:59:48Z</dcterms:modified>
</cp:coreProperties>
</file>